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docx" ContentType="application/vnd.openxmlformats-officedocument.wordprocessingml.document"/>
  <Default Extension="xml" ContentType="application/xml"/>
  <Default Extension="vml" ContentType="application/vnd.openxmlformats-officedocument.vmlDrawin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entation.xml" ContentType="application/vnd.openxmlformats-officedocument.presentationml.presentation.main+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78" r:id="rId3"/>
    <p:sldId id="258" r:id="rId4"/>
    <p:sldId id="282" r:id="rId5"/>
    <p:sldId id="283"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80" r:id="rId20"/>
    <p:sldId id="281" r:id="rId21"/>
    <p:sldId id="272" r:id="rId22"/>
    <p:sldId id="273" r:id="rId23"/>
    <p:sldId id="275" r:id="rId24"/>
    <p:sldId id="276" r:id="rId25"/>
    <p:sldId id="27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490"/>
    <p:restoredTop sz="94637"/>
  </p:normalViewPr>
  <p:slideViewPr>
    <p:cSldViewPr snapToGrid="0" snapToObjects="1">
      <p:cViewPr varScale="1">
        <p:scale>
          <a:sx n="93" d="100"/>
          <a:sy n="93" d="100"/>
        </p:scale>
        <p:origin x="888" y="20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E767D-C546-5C49-B4BB-738A292A5D3A}" type="datetimeFigureOut">
              <a:rPr lang="en-US" smtClean="0"/>
              <a:t>5/23/24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98AD80-E497-184B-AA07-14047D91D4C6}" type="slidenum">
              <a:rPr lang="en-US" smtClean="0"/>
              <a:t>‹#›</a:t>
            </a:fld>
            <a:endParaRPr lang="en-US"/>
          </a:p>
        </p:txBody>
      </p:sp>
    </p:spTree>
    <p:extLst>
      <p:ext uri="{BB962C8B-B14F-4D97-AF65-F5344CB8AC3E}">
        <p14:creationId xmlns:p14="http://schemas.microsoft.com/office/powerpoint/2010/main" val="3650236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98AD80-E497-184B-AA07-14047D91D4C6}" type="slidenum">
              <a:rPr lang="en-US" smtClean="0"/>
              <a:t>3</a:t>
            </a:fld>
            <a:endParaRPr lang="en-US"/>
          </a:p>
        </p:txBody>
      </p:sp>
    </p:spTree>
    <p:extLst>
      <p:ext uri="{BB962C8B-B14F-4D97-AF65-F5344CB8AC3E}">
        <p14:creationId xmlns:p14="http://schemas.microsoft.com/office/powerpoint/2010/main" val="2134253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E5FF6-DC24-7843-BC76-C69B570FF5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90F91-D744-F94A-841D-074D2A0A82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E6B630-E40D-3A44-8120-CA1E795B1046}"/>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5" name="Footer Placeholder 4">
            <a:extLst>
              <a:ext uri="{FF2B5EF4-FFF2-40B4-BE49-F238E27FC236}">
                <a16:creationId xmlns:a16="http://schemas.microsoft.com/office/drawing/2014/main" id="{C2CF5A7C-2CCA-504C-A6AE-64EBFCE5E7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34A969-17B1-2447-8502-581EF99D4CCA}"/>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2354276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E6CA1-8CAA-C948-BE6D-356F2D8AAF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92534F-AC9D-FC41-9058-CFB304518E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D6E6A-6E6E-0A4C-ACBF-9A44C67FB42D}"/>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5" name="Footer Placeholder 4">
            <a:extLst>
              <a:ext uri="{FF2B5EF4-FFF2-40B4-BE49-F238E27FC236}">
                <a16:creationId xmlns:a16="http://schemas.microsoft.com/office/drawing/2014/main" id="{982AC4AE-6F41-C545-911B-9840EB4BA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5D70C4-47AA-2145-9726-6F8168B148CF}"/>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418996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CB14B-C242-9445-8F0B-C7F3CAF5948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9B75C4-ED39-B44C-B5C7-91E072FD19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E2C1CE-9522-0B49-A479-59884065DD03}"/>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5" name="Footer Placeholder 4">
            <a:extLst>
              <a:ext uri="{FF2B5EF4-FFF2-40B4-BE49-F238E27FC236}">
                <a16:creationId xmlns:a16="http://schemas.microsoft.com/office/drawing/2014/main" id="{0DFDA5D6-F101-A345-BB61-E0898D13F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4EC519-218F-7441-AD11-BEC962163A11}"/>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402486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943F6-46F0-1042-B097-12656945E0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266D43-70A7-5F44-8DB5-A0554FC013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67971-1C4F-A74F-A0E4-57C2744379A5}"/>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5" name="Footer Placeholder 4">
            <a:extLst>
              <a:ext uri="{FF2B5EF4-FFF2-40B4-BE49-F238E27FC236}">
                <a16:creationId xmlns:a16="http://schemas.microsoft.com/office/drawing/2014/main" id="{638773F6-2E4A-C445-85CA-DFECF4736E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2F753-6462-C44F-AA9F-F8B409AA6C76}"/>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10376740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2836-C768-0043-9E0D-818F809D3E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0CE154D-886F-B84C-8F8A-BD1F22D50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6B3560-41BD-1343-9988-9BC6F4198981}"/>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5" name="Footer Placeholder 4">
            <a:extLst>
              <a:ext uri="{FF2B5EF4-FFF2-40B4-BE49-F238E27FC236}">
                <a16:creationId xmlns:a16="http://schemas.microsoft.com/office/drawing/2014/main" id="{17D4A9A6-870E-AA40-A7F9-F49605EE7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53E30F-36F4-A54D-AD62-4176317E43A3}"/>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150025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87562-61F8-EE46-A157-E9CDC244F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945CB-D8E5-2F47-A247-C13BBE37A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16F2E5-9A43-864A-AFAE-1486598C00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2A1D01-AFD4-164A-8D6B-B033F38C49F1}"/>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6" name="Footer Placeholder 5">
            <a:extLst>
              <a:ext uri="{FF2B5EF4-FFF2-40B4-BE49-F238E27FC236}">
                <a16:creationId xmlns:a16="http://schemas.microsoft.com/office/drawing/2014/main" id="{047A5346-2B74-0E4E-8E7C-57AB94BB1B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7F143-35B2-B248-B5E4-A530CB6D9898}"/>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2401714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173-383B-5E46-8605-3FBB883696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D364F0-20BB-0C44-B321-572A33D712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F1AC8D-94D0-7D42-A56C-4F137C389C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0E3E-2D43-2340-B697-A07F72F62F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CF6E0-278E-674B-89B4-62D5F325CD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C27C87-45F3-6D4B-B6D3-224282DF5A44}"/>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8" name="Footer Placeholder 7">
            <a:extLst>
              <a:ext uri="{FF2B5EF4-FFF2-40B4-BE49-F238E27FC236}">
                <a16:creationId xmlns:a16="http://schemas.microsoft.com/office/drawing/2014/main" id="{C4DB45AB-D101-A34F-B469-1DCFA05281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433510-F03A-7A4E-902A-C839B30272DA}"/>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2998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051FE-FF2E-954A-87F1-F3A1B8D517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F1F1A1-3A3E-0D44-AC73-5A5969BE2865}"/>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4" name="Footer Placeholder 3">
            <a:extLst>
              <a:ext uri="{FF2B5EF4-FFF2-40B4-BE49-F238E27FC236}">
                <a16:creationId xmlns:a16="http://schemas.microsoft.com/office/drawing/2014/main" id="{BC84458F-D49A-274B-89D7-ADE17F088F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6CEC35-7807-904A-92B1-902357D4B626}"/>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633617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5A3B2C-F1BE-3B44-9F99-01F56CF47A07}"/>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3" name="Footer Placeholder 2">
            <a:extLst>
              <a:ext uri="{FF2B5EF4-FFF2-40B4-BE49-F238E27FC236}">
                <a16:creationId xmlns:a16="http://schemas.microsoft.com/office/drawing/2014/main" id="{B84A7BC1-B016-F74A-BEB5-7F758C7A04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ADE6D6-2B6D-4243-8186-DEDA65A8AA95}"/>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65987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50966-3D39-3B49-AEAD-71F91ECE68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718BC5-17DE-B149-A59E-63997D36D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35D600-8383-5143-84FB-B3BB71D05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29226-7B14-454B-8131-A29797CA86ED}"/>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6" name="Footer Placeholder 5">
            <a:extLst>
              <a:ext uri="{FF2B5EF4-FFF2-40B4-BE49-F238E27FC236}">
                <a16:creationId xmlns:a16="http://schemas.microsoft.com/office/drawing/2014/main" id="{C5CB5DBB-A7A3-CB46-97F1-371F85153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6E85E2-503A-CD4C-ACA7-D7FF84DA40D0}"/>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290847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4C24F-FD0F-1A45-8B18-6E9C280DDB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6715B8-361C-D846-A2FE-97434ED67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18CDF48-A035-094A-8191-00AD24BA2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1FEC4A-3EB8-934D-8CCF-92FE4AE3A6FC}"/>
              </a:ext>
            </a:extLst>
          </p:cNvPr>
          <p:cNvSpPr>
            <a:spLocks noGrp="1"/>
          </p:cNvSpPr>
          <p:nvPr>
            <p:ph type="dt" sz="half" idx="10"/>
          </p:nvPr>
        </p:nvSpPr>
        <p:spPr/>
        <p:txBody>
          <a:bodyPr/>
          <a:lstStyle/>
          <a:p>
            <a:fld id="{71287982-D932-7441-8AFD-AD804F4461CD}" type="datetimeFigureOut">
              <a:rPr lang="en-US" smtClean="0"/>
              <a:t>5/23/24</a:t>
            </a:fld>
            <a:endParaRPr lang="en-US"/>
          </a:p>
        </p:txBody>
      </p:sp>
      <p:sp>
        <p:nvSpPr>
          <p:cNvPr id="6" name="Footer Placeholder 5">
            <a:extLst>
              <a:ext uri="{FF2B5EF4-FFF2-40B4-BE49-F238E27FC236}">
                <a16:creationId xmlns:a16="http://schemas.microsoft.com/office/drawing/2014/main" id="{D912797E-C2A8-9446-BA1B-DFE5D9FB3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E0ACD4-2F7E-DF46-A152-8CD4F5673408}"/>
              </a:ext>
            </a:extLst>
          </p:cNvPr>
          <p:cNvSpPr>
            <a:spLocks noGrp="1"/>
          </p:cNvSpPr>
          <p:nvPr>
            <p:ph type="sldNum" sz="quarter" idx="12"/>
          </p:nvPr>
        </p:nvSpPr>
        <p:spPr/>
        <p:txBody>
          <a:bodyPr/>
          <a:lstStyle/>
          <a:p>
            <a:fld id="{86B0CBAF-2635-134B-BE3D-444A371C753C}" type="slidenum">
              <a:rPr lang="en-US" smtClean="0"/>
              <a:t>‹#›</a:t>
            </a:fld>
            <a:endParaRPr lang="en-US"/>
          </a:p>
        </p:txBody>
      </p:sp>
    </p:spTree>
    <p:extLst>
      <p:ext uri="{BB962C8B-B14F-4D97-AF65-F5344CB8AC3E}">
        <p14:creationId xmlns:p14="http://schemas.microsoft.com/office/powerpoint/2010/main" val="2386727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B00745-BAC9-2444-B367-3201F89BCB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409385-1D80-074A-BBC4-915BC11D22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6B9F09-C728-6D44-9294-4B8869A50D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287982-D932-7441-8AFD-AD804F4461CD}" type="datetimeFigureOut">
              <a:rPr lang="en-US" smtClean="0"/>
              <a:t>5/23/24</a:t>
            </a:fld>
            <a:endParaRPr lang="en-US"/>
          </a:p>
        </p:txBody>
      </p:sp>
      <p:sp>
        <p:nvSpPr>
          <p:cNvPr id="5" name="Footer Placeholder 4">
            <a:extLst>
              <a:ext uri="{FF2B5EF4-FFF2-40B4-BE49-F238E27FC236}">
                <a16:creationId xmlns:a16="http://schemas.microsoft.com/office/drawing/2014/main" id="{57B8DFA9-1FA3-F74A-AEDD-6742540E8E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28B45E-75AD-B248-A9E2-6C112D75E8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B0CBAF-2635-134B-BE3D-444A371C753C}" type="slidenum">
              <a:rPr lang="en-US" smtClean="0"/>
              <a:t>‹#›</a:t>
            </a:fld>
            <a:endParaRPr lang="en-US"/>
          </a:p>
        </p:txBody>
      </p:sp>
    </p:spTree>
    <p:extLst>
      <p:ext uri="{BB962C8B-B14F-4D97-AF65-F5344CB8AC3E}">
        <p14:creationId xmlns:p14="http://schemas.microsoft.com/office/powerpoint/2010/main" val="2449312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mailto:bbpactreasurer@gmail.com" TargetMode="External"/><Relationship Id="rId2" Type="http://schemas.openxmlformats.org/officeDocument/2006/relationships/hyperlink" Target="mailto:bbpacchair@gmail.com" TargetMode="External"/><Relationship Id="rId1" Type="http://schemas.openxmlformats.org/officeDocument/2006/relationships/slideLayout" Target="../slideLayouts/slideLayout2.xml"/><Relationship Id="rId6" Type="http://schemas.openxmlformats.org/officeDocument/2006/relationships/hyperlink" Target="https://www.facebook.com/groups/204074666382782" TargetMode="External"/><Relationship Id="rId5" Type="http://schemas.openxmlformats.org/officeDocument/2006/relationships/hyperlink" Target="mailto:brooksbankfunlunch@gmail.com" TargetMode="External"/><Relationship Id="rId4" Type="http://schemas.openxmlformats.org/officeDocument/2006/relationships/hyperlink" Target="http://brooksbankpac.weebly.com/"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3198-2660-E241-B8C8-94AD7BE66EE3}"/>
              </a:ext>
            </a:extLst>
          </p:cNvPr>
          <p:cNvSpPr>
            <a:spLocks noGrp="1"/>
          </p:cNvSpPr>
          <p:nvPr>
            <p:ph type="ctrTitle"/>
          </p:nvPr>
        </p:nvSpPr>
        <p:spPr/>
        <p:txBody>
          <a:bodyPr/>
          <a:lstStyle/>
          <a:p>
            <a:r>
              <a:rPr lang="en-US" dirty="0">
                <a:solidFill>
                  <a:srgbClr val="00B0F0"/>
                </a:solidFill>
              </a:rPr>
              <a:t>Welcome to Kindergarten </a:t>
            </a:r>
          </a:p>
        </p:txBody>
      </p:sp>
      <p:sp>
        <p:nvSpPr>
          <p:cNvPr id="3" name="Subtitle 2">
            <a:extLst>
              <a:ext uri="{FF2B5EF4-FFF2-40B4-BE49-F238E27FC236}">
                <a16:creationId xmlns:a16="http://schemas.microsoft.com/office/drawing/2014/main" id="{905433C8-EF83-C345-A86A-59D982A49166}"/>
              </a:ext>
            </a:extLst>
          </p:cNvPr>
          <p:cNvSpPr>
            <a:spLocks noGrp="1"/>
          </p:cNvSpPr>
          <p:nvPr>
            <p:ph type="subTitle" idx="1"/>
          </p:nvPr>
        </p:nvSpPr>
        <p:spPr>
          <a:xfrm>
            <a:off x="1524000" y="3429000"/>
            <a:ext cx="9144000" cy="1828800"/>
          </a:xfrm>
        </p:spPr>
        <p:txBody>
          <a:bodyPr/>
          <a:lstStyle/>
          <a:p>
            <a:endParaRPr lang="en-US" dirty="0"/>
          </a:p>
          <a:p>
            <a:r>
              <a:rPr lang="en-US" dirty="0"/>
              <a:t>Welcome to the </a:t>
            </a:r>
            <a:r>
              <a:rPr lang="en-US" dirty="0" err="1"/>
              <a:t>Brooksbank</a:t>
            </a:r>
            <a:r>
              <a:rPr lang="en-US" dirty="0"/>
              <a:t> Kindergarten </a:t>
            </a:r>
          </a:p>
          <a:p>
            <a:r>
              <a:rPr lang="en-US" dirty="0"/>
              <a:t>2024/2025 School year</a:t>
            </a:r>
          </a:p>
        </p:txBody>
      </p:sp>
      <p:graphicFrame>
        <p:nvGraphicFramePr>
          <p:cNvPr id="4" name="Object 3">
            <a:extLst>
              <a:ext uri="{FF2B5EF4-FFF2-40B4-BE49-F238E27FC236}">
                <a16:creationId xmlns:a16="http://schemas.microsoft.com/office/drawing/2014/main" id="{C984E855-7849-604E-975D-7CEAAE483F65}"/>
              </a:ext>
            </a:extLst>
          </p:cNvPr>
          <p:cNvGraphicFramePr>
            <a:graphicFrameLocks noChangeAspect="1"/>
          </p:cNvGraphicFramePr>
          <p:nvPr>
            <p:extLst>
              <p:ext uri="{D42A27DB-BD31-4B8C-83A1-F6EECF244321}">
                <p14:modId xmlns:p14="http://schemas.microsoft.com/office/powerpoint/2010/main" val="1875477330"/>
              </p:ext>
            </p:extLst>
          </p:nvPr>
        </p:nvGraphicFramePr>
        <p:xfrm>
          <a:off x="4798525" y="338024"/>
          <a:ext cx="2244531" cy="2239735"/>
        </p:xfrm>
        <a:graphic>
          <a:graphicData uri="http://schemas.openxmlformats.org/presentationml/2006/ole">
            <mc:AlternateContent xmlns:mc="http://schemas.openxmlformats.org/markup-compatibility/2006">
              <mc:Choice xmlns:v="urn:schemas-microsoft-com:vml" Requires="v">
                <p:oleObj spid="_x0000_s1039" name="Document" r:id="rId3" imgW="5943600" imgH="5930900" progId="Word.Document.12">
                  <p:embed/>
                </p:oleObj>
              </mc:Choice>
              <mc:Fallback>
                <p:oleObj name="Document" r:id="rId3" imgW="5943600" imgH="5930900" progId="Word.Document.12">
                  <p:embed/>
                  <p:pic>
                    <p:nvPicPr>
                      <p:cNvPr id="0" name=""/>
                      <p:cNvPicPr/>
                      <p:nvPr/>
                    </p:nvPicPr>
                    <p:blipFill>
                      <a:blip r:embed="rId4"/>
                      <a:stretch>
                        <a:fillRect/>
                      </a:stretch>
                    </p:blipFill>
                    <p:spPr>
                      <a:xfrm>
                        <a:off x="4798525" y="338024"/>
                        <a:ext cx="2244531" cy="2239735"/>
                      </a:xfrm>
                      <a:prstGeom prst="rect">
                        <a:avLst/>
                      </a:prstGeom>
                    </p:spPr>
                  </p:pic>
                </p:oleObj>
              </mc:Fallback>
            </mc:AlternateContent>
          </a:graphicData>
        </a:graphic>
      </p:graphicFrame>
    </p:spTree>
    <p:extLst>
      <p:ext uri="{BB962C8B-B14F-4D97-AF65-F5344CB8AC3E}">
        <p14:creationId xmlns:p14="http://schemas.microsoft.com/office/powerpoint/2010/main" val="55573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596AE-24E2-2A42-9CE3-3D9803BD809B}"/>
              </a:ext>
            </a:extLst>
          </p:cNvPr>
          <p:cNvSpPr>
            <a:spLocks noGrp="1"/>
          </p:cNvSpPr>
          <p:nvPr>
            <p:ph type="title"/>
          </p:nvPr>
        </p:nvSpPr>
        <p:spPr/>
        <p:txBody>
          <a:bodyPr/>
          <a:lstStyle/>
          <a:p>
            <a:pPr algn="ctr"/>
            <a:r>
              <a:rPr lang="en-US" dirty="0">
                <a:solidFill>
                  <a:srgbClr val="00B0F0"/>
                </a:solidFill>
              </a:rPr>
              <a:t>Independence</a:t>
            </a:r>
          </a:p>
        </p:txBody>
      </p:sp>
      <p:sp>
        <p:nvSpPr>
          <p:cNvPr id="3" name="Content Placeholder 2">
            <a:extLst>
              <a:ext uri="{FF2B5EF4-FFF2-40B4-BE49-F238E27FC236}">
                <a16:creationId xmlns:a16="http://schemas.microsoft.com/office/drawing/2014/main" id="{ECA56E14-FA44-BF4E-8333-D33DDFFAE814}"/>
              </a:ext>
            </a:extLst>
          </p:cNvPr>
          <p:cNvSpPr>
            <a:spLocks noGrp="1"/>
          </p:cNvSpPr>
          <p:nvPr>
            <p:ph idx="1"/>
          </p:nvPr>
        </p:nvSpPr>
        <p:spPr/>
        <p:txBody>
          <a:bodyPr/>
          <a:lstStyle/>
          <a:p>
            <a:pPr marL="0" indent="0">
              <a:buNone/>
            </a:pPr>
            <a:r>
              <a:rPr lang="en-US" dirty="0"/>
              <a:t>I can/I am learning to:</a:t>
            </a:r>
          </a:p>
          <a:p>
            <a:r>
              <a:rPr lang="en-US" dirty="0"/>
              <a:t>Put on/ take off my coat (with zippers, buttons, </a:t>
            </a:r>
            <a:r>
              <a:rPr lang="en-US" dirty="0" err="1"/>
              <a:t>etc</a:t>
            </a:r>
            <a:r>
              <a:rPr lang="en-US" dirty="0"/>
              <a:t>)</a:t>
            </a:r>
          </a:p>
          <a:p>
            <a:r>
              <a:rPr lang="en-US" dirty="0"/>
              <a:t>Take items in/out of backpack</a:t>
            </a:r>
          </a:p>
          <a:p>
            <a:r>
              <a:rPr lang="en-US" dirty="0"/>
              <a:t>Eat my lunch (open/close containers/packages)</a:t>
            </a:r>
          </a:p>
          <a:p>
            <a:r>
              <a:rPr lang="en-US" dirty="0"/>
              <a:t>Go to the bathroom (use independently)</a:t>
            </a:r>
          </a:p>
          <a:p>
            <a:r>
              <a:rPr lang="en-US" dirty="0"/>
              <a:t>Wash my hands</a:t>
            </a:r>
          </a:p>
          <a:p>
            <a:r>
              <a:rPr lang="en-US" dirty="0"/>
              <a:t>Put on/fasten my shoes and jackets</a:t>
            </a:r>
          </a:p>
          <a:p>
            <a:r>
              <a:rPr lang="en-US" dirty="0"/>
              <a:t>Clean up after myself (play time, eating time)</a:t>
            </a:r>
          </a:p>
        </p:txBody>
      </p:sp>
    </p:spTree>
    <p:extLst>
      <p:ext uri="{BB962C8B-B14F-4D97-AF65-F5344CB8AC3E}">
        <p14:creationId xmlns:p14="http://schemas.microsoft.com/office/powerpoint/2010/main" val="2598386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F0B89-6C1F-5F45-B6BE-9C6DD5506069}"/>
              </a:ext>
            </a:extLst>
          </p:cNvPr>
          <p:cNvSpPr>
            <a:spLocks noGrp="1"/>
          </p:cNvSpPr>
          <p:nvPr>
            <p:ph type="title"/>
          </p:nvPr>
        </p:nvSpPr>
        <p:spPr/>
        <p:txBody>
          <a:bodyPr/>
          <a:lstStyle/>
          <a:p>
            <a:pPr algn="ctr"/>
            <a:r>
              <a:rPr lang="en-US" dirty="0">
                <a:solidFill>
                  <a:srgbClr val="00B0F0"/>
                </a:solidFill>
              </a:rPr>
              <a:t>Peers</a:t>
            </a:r>
          </a:p>
        </p:txBody>
      </p:sp>
      <p:sp>
        <p:nvSpPr>
          <p:cNvPr id="3" name="Content Placeholder 2">
            <a:extLst>
              <a:ext uri="{FF2B5EF4-FFF2-40B4-BE49-F238E27FC236}">
                <a16:creationId xmlns:a16="http://schemas.microsoft.com/office/drawing/2014/main" id="{BDD1BFBE-32D9-0D40-B323-15885DDF7DE2}"/>
              </a:ext>
            </a:extLst>
          </p:cNvPr>
          <p:cNvSpPr>
            <a:spLocks noGrp="1"/>
          </p:cNvSpPr>
          <p:nvPr>
            <p:ph idx="1"/>
          </p:nvPr>
        </p:nvSpPr>
        <p:spPr/>
        <p:txBody>
          <a:bodyPr/>
          <a:lstStyle/>
          <a:p>
            <a:endParaRPr lang="en-US" dirty="0"/>
          </a:p>
          <a:p>
            <a:r>
              <a:rPr lang="en-US" dirty="0"/>
              <a:t>Practice taking turns</a:t>
            </a:r>
          </a:p>
          <a:p>
            <a:r>
              <a:rPr lang="en-US" dirty="0"/>
              <a:t>Practice sharing</a:t>
            </a:r>
          </a:p>
          <a:p>
            <a:r>
              <a:rPr lang="en-US" dirty="0"/>
              <a:t>Play-parallel and interactive </a:t>
            </a:r>
          </a:p>
          <a:p>
            <a:r>
              <a:rPr lang="en-US" dirty="0"/>
              <a:t>Practice talking and listening with peers</a:t>
            </a:r>
          </a:p>
        </p:txBody>
      </p:sp>
    </p:spTree>
    <p:extLst>
      <p:ext uri="{BB962C8B-B14F-4D97-AF65-F5344CB8AC3E}">
        <p14:creationId xmlns:p14="http://schemas.microsoft.com/office/powerpoint/2010/main" val="135186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85E15-382A-8E4B-AFD3-4F174C03014D}"/>
              </a:ext>
            </a:extLst>
          </p:cNvPr>
          <p:cNvSpPr>
            <a:spLocks noGrp="1"/>
          </p:cNvSpPr>
          <p:nvPr>
            <p:ph type="title"/>
          </p:nvPr>
        </p:nvSpPr>
        <p:spPr/>
        <p:txBody>
          <a:bodyPr/>
          <a:lstStyle/>
          <a:p>
            <a:pPr algn="ctr"/>
            <a:r>
              <a:rPr lang="en-US" dirty="0">
                <a:solidFill>
                  <a:srgbClr val="00B0F0"/>
                </a:solidFill>
              </a:rPr>
              <a:t>With an </a:t>
            </a:r>
            <a:r>
              <a:rPr lang="en-US" dirty="0">
                <a:solidFill>
                  <a:schemeClr val="accent5"/>
                </a:solidFill>
              </a:rPr>
              <a:t>adult</a:t>
            </a:r>
          </a:p>
        </p:txBody>
      </p:sp>
      <p:sp>
        <p:nvSpPr>
          <p:cNvPr id="3" name="Content Placeholder 2">
            <a:extLst>
              <a:ext uri="{FF2B5EF4-FFF2-40B4-BE49-F238E27FC236}">
                <a16:creationId xmlns:a16="http://schemas.microsoft.com/office/drawing/2014/main" id="{7EB41815-B5ED-AD4F-969F-0096E1DD2DE0}"/>
              </a:ext>
            </a:extLst>
          </p:cNvPr>
          <p:cNvSpPr>
            <a:spLocks noGrp="1"/>
          </p:cNvSpPr>
          <p:nvPr>
            <p:ph idx="1"/>
          </p:nvPr>
        </p:nvSpPr>
        <p:spPr/>
        <p:txBody>
          <a:bodyPr/>
          <a:lstStyle/>
          <a:p>
            <a:endParaRPr lang="en-US" dirty="0"/>
          </a:p>
          <a:p>
            <a:r>
              <a:rPr lang="en-US" dirty="0"/>
              <a:t>Enjoy stories, songs and rhymes</a:t>
            </a:r>
          </a:p>
          <a:p>
            <a:r>
              <a:rPr lang="en-US" dirty="0"/>
              <a:t>Explore letters, sounds, numbers and new ideas</a:t>
            </a:r>
          </a:p>
          <a:p>
            <a:r>
              <a:rPr lang="en-US" dirty="0"/>
              <a:t>Explore different ways to create</a:t>
            </a:r>
          </a:p>
          <a:p>
            <a:r>
              <a:rPr lang="en-US" dirty="0"/>
              <a:t>Engage in household jobs</a:t>
            </a:r>
          </a:p>
          <a:p>
            <a:r>
              <a:rPr lang="en-US" dirty="0"/>
              <a:t>Play games (taking turns)</a:t>
            </a:r>
          </a:p>
          <a:p>
            <a:endParaRPr lang="en-US" dirty="0"/>
          </a:p>
        </p:txBody>
      </p:sp>
    </p:spTree>
    <p:extLst>
      <p:ext uri="{BB962C8B-B14F-4D97-AF65-F5344CB8AC3E}">
        <p14:creationId xmlns:p14="http://schemas.microsoft.com/office/powerpoint/2010/main" val="2323245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DE21-9D25-A345-B50E-CA4745FB9F8C}"/>
              </a:ext>
            </a:extLst>
          </p:cNvPr>
          <p:cNvSpPr>
            <a:spLocks noGrp="1"/>
          </p:cNvSpPr>
          <p:nvPr>
            <p:ph type="title"/>
          </p:nvPr>
        </p:nvSpPr>
        <p:spPr/>
        <p:txBody>
          <a:bodyPr/>
          <a:lstStyle/>
          <a:p>
            <a:pPr algn="ctr"/>
            <a:r>
              <a:rPr lang="en-US" dirty="0">
                <a:solidFill>
                  <a:srgbClr val="00B0F0"/>
                </a:solidFill>
              </a:rPr>
              <a:t>Curriculum</a:t>
            </a:r>
          </a:p>
        </p:txBody>
      </p:sp>
      <p:sp>
        <p:nvSpPr>
          <p:cNvPr id="3" name="Content Placeholder 2">
            <a:extLst>
              <a:ext uri="{FF2B5EF4-FFF2-40B4-BE49-F238E27FC236}">
                <a16:creationId xmlns:a16="http://schemas.microsoft.com/office/drawing/2014/main" id="{AC392353-6A4F-D34A-9EB8-A36645371457}"/>
              </a:ext>
            </a:extLst>
          </p:cNvPr>
          <p:cNvSpPr>
            <a:spLocks noGrp="1"/>
          </p:cNvSpPr>
          <p:nvPr>
            <p:ph idx="1"/>
          </p:nvPr>
        </p:nvSpPr>
        <p:spPr/>
        <p:txBody>
          <a:bodyPr/>
          <a:lstStyle/>
          <a:p>
            <a:endParaRPr lang="en-US" dirty="0"/>
          </a:p>
          <a:p>
            <a:r>
              <a:rPr lang="en-US" dirty="0"/>
              <a:t>Play based</a:t>
            </a:r>
          </a:p>
          <a:p>
            <a:r>
              <a:rPr lang="en-US" dirty="0"/>
              <a:t>Focus on Social Emotional Learning</a:t>
            </a:r>
          </a:p>
          <a:p>
            <a:r>
              <a:rPr lang="en-US" dirty="0"/>
              <a:t>Language-receptive and expressive (communication) </a:t>
            </a:r>
          </a:p>
          <a:p>
            <a:r>
              <a:rPr lang="en-US" dirty="0"/>
              <a:t>Physical development and well being</a:t>
            </a:r>
          </a:p>
          <a:p>
            <a:r>
              <a:rPr lang="en-US" dirty="0"/>
              <a:t>Academic-strong literacy and numeracy focus (phonological awareness, getting ready to read and write)</a:t>
            </a:r>
          </a:p>
          <a:p>
            <a:endParaRPr lang="en-US" dirty="0"/>
          </a:p>
        </p:txBody>
      </p:sp>
    </p:spTree>
    <p:extLst>
      <p:ext uri="{BB962C8B-B14F-4D97-AF65-F5344CB8AC3E}">
        <p14:creationId xmlns:p14="http://schemas.microsoft.com/office/powerpoint/2010/main" val="1827604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590C-35A1-DD45-B5AC-CD8F7B101012}"/>
              </a:ext>
            </a:extLst>
          </p:cNvPr>
          <p:cNvSpPr>
            <a:spLocks noGrp="1"/>
          </p:cNvSpPr>
          <p:nvPr>
            <p:ph type="title"/>
          </p:nvPr>
        </p:nvSpPr>
        <p:spPr/>
        <p:txBody>
          <a:bodyPr/>
          <a:lstStyle/>
          <a:p>
            <a:pPr algn="ctr"/>
            <a:r>
              <a:rPr lang="en-US" dirty="0">
                <a:solidFill>
                  <a:schemeClr val="accent5"/>
                </a:solidFill>
              </a:rPr>
              <a:t>Student Placement</a:t>
            </a:r>
          </a:p>
        </p:txBody>
      </p:sp>
      <p:sp>
        <p:nvSpPr>
          <p:cNvPr id="3" name="Content Placeholder 2">
            <a:extLst>
              <a:ext uri="{FF2B5EF4-FFF2-40B4-BE49-F238E27FC236}">
                <a16:creationId xmlns:a16="http://schemas.microsoft.com/office/drawing/2014/main" id="{2998DD55-78C4-CF4C-910C-CB22543C4D3D}"/>
              </a:ext>
            </a:extLst>
          </p:cNvPr>
          <p:cNvSpPr>
            <a:spLocks noGrp="1"/>
          </p:cNvSpPr>
          <p:nvPr>
            <p:ph idx="1"/>
          </p:nvPr>
        </p:nvSpPr>
        <p:spPr/>
        <p:txBody>
          <a:bodyPr/>
          <a:lstStyle/>
          <a:p>
            <a:pPr marL="0" indent="0">
              <a:buNone/>
            </a:pPr>
            <a:endParaRPr lang="en-US" dirty="0"/>
          </a:p>
          <a:p>
            <a:r>
              <a:rPr lang="en-US" dirty="0"/>
              <a:t>Age-balanced</a:t>
            </a:r>
          </a:p>
          <a:p>
            <a:r>
              <a:rPr lang="en-US" dirty="0"/>
              <a:t>Preschool experience</a:t>
            </a:r>
          </a:p>
          <a:p>
            <a:r>
              <a:rPr lang="en-US" dirty="0"/>
              <a:t>Information provided by care givers/questionnaire</a:t>
            </a:r>
          </a:p>
          <a:p>
            <a:pPr marL="0" indent="0">
              <a:buNone/>
            </a:pPr>
            <a:endParaRPr lang="en-US" dirty="0"/>
          </a:p>
          <a:p>
            <a:endParaRPr lang="en-US" dirty="0"/>
          </a:p>
        </p:txBody>
      </p:sp>
    </p:spTree>
    <p:extLst>
      <p:ext uri="{BB962C8B-B14F-4D97-AF65-F5344CB8AC3E}">
        <p14:creationId xmlns:p14="http://schemas.microsoft.com/office/powerpoint/2010/main" val="4141551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BE89-C8E5-2041-A305-B82665901325}"/>
              </a:ext>
            </a:extLst>
          </p:cNvPr>
          <p:cNvSpPr>
            <a:spLocks noGrp="1"/>
          </p:cNvSpPr>
          <p:nvPr>
            <p:ph type="title"/>
          </p:nvPr>
        </p:nvSpPr>
        <p:spPr/>
        <p:txBody>
          <a:bodyPr/>
          <a:lstStyle/>
          <a:p>
            <a:pPr algn="ctr"/>
            <a:r>
              <a:rPr lang="en-US" dirty="0">
                <a:solidFill>
                  <a:schemeClr val="accent5"/>
                </a:solidFill>
              </a:rPr>
              <a:t>Gradual Entry</a:t>
            </a:r>
          </a:p>
        </p:txBody>
      </p:sp>
      <p:sp>
        <p:nvSpPr>
          <p:cNvPr id="3" name="Content Placeholder 2">
            <a:extLst>
              <a:ext uri="{FF2B5EF4-FFF2-40B4-BE49-F238E27FC236}">
                <a16:creationId xmlns:a16="http://schemas.microsoft.com/office/drawing/2014/main" id="{595E175B-8375-CD40-BD93-E102521713FB}"/>
              </a:ext>
            </a:extLst>
          </p:cNvPr>
          <p:cNvSpPr>
            <a:spLocks noGrp="1"/>
          </p:cNvSpPr>
          <p:nvPr>
            <p:ph idx="1"/>
          </p:nvPr>
        </p:nvSpPr>
        <p:spPr/>
        <p:txBody>
          <a:bodyPr/>
          <a:lstStyle/>
          <a:p>
            <a:pPr marL="0" indent="0">
              <a:buNone/>
            </a:pPr>
            <a:endParaRPr lang="en-US" dirty="0"/>
          </a:p>
          <a:p>
            <a:r>
              <a:rPr lang="en-US" dirty="0"/>
              <a:t>Students visit school on different days/times</a:t>
            </a:r>
          </a:p>
          <a:p>
            <a:r>
              <a:rPr lang="en-US" dirty="0"/>
              <a:t>Staff work with small groups of learners</a:t>
            </a:r>
          </a:p>
          <a:p>
            <a:r>
              <a:rPr lang="en-US" dirty="0"/>
              <a:t>Establish routines, expectations of school</a:t>
            </a:r>
          </a:p>
          <a:p>
            <a:r>
              <a:rPr lang="en-US" dirty="0"/>
              <a:t>Provides opportunities to get to know the students in a school setting</a:t>
            </a:r>
          </a:p>
          <a:p>
            <a:r>
              <a:rPr lang="en-US" dirty="0"/>
              <a:t>Allows staff to adjust class placements when necessary</a:t>
            </a:r>
          </a:p>
        </p:txBody>
      </p:sp>
    </p:spTree>
    <p:extLst>
      <p:ext uri="{BB962C8B-B14F-4D97-AF65-F5344CB8AC3E}">
        <p14:creationId xmlns:p14="http://schemas.microsoft.com/office/powerpoint/2010/main" val="8590017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B4ABE-3144-CC42-A6D5-AAC9A5DBECB8}"/>
              </a:ext>
            </a:extLst>
          </p:cNvPr>
          <p:cNvSpPr>
            <a:spLocks noGrp="1"/>
          </p:cNvSpPr>
          <p:nvPr>
            <p:ph type="title"/>
          </p:nvPr>
        </p:nvSpPr>
        <p:spPr/>
        <p:txBody>
          <a:bodyPr/>
          <a:lstStyle/>
          <a:p>
            <a:pPr algn="ctr"/>
            <a:r>
              <a:rPr lang="en-US" dirty="0">
                <a:solidFill>
                  <a:schemeClr val="accent5"/>
                </a:solidFill>
              </a:rPr>
              <a:t>Supervision</a:t>
            </a:r>
          </a:p>
        </p:txBody>
      </p:sp>
      <p:sp>
        <p:nvSpPr>
          <p:cNvPr id="3" name="Content Placeholder 2">
            <a:extLst>
              <a:ext uri="{FF2B5EF4-FFF2-40B4-BE49-F238E27FC236}">
                <a16:creationId xmlns:a16="http://schemas.microsoft.com/office/drawing/2014/main" id="{97D3EB24-4A28-9D41-BEB7-C142562E9F99}"/>
              </a:ext>
            </a:extLst>
          </p:cNvPr>
          <p:cNvSpPr>
            <a:spLocks noGrp="1"/>
          </p:cNvSpPr>
          <p:nvPr>
            <p:ph idx="1"/>
          </p:nvPr>
        </p:nvSpPr>
        <p:spPr/>
        <p:txBody>
          <a:bodyPr/>
          <a:lstStyle/>
          <a:p>
            <a:endParaRPr lang="en-US" dirty="0"/>
          </a:p>
          <a:p>
            <a:r>
              <a:rPr lang="en-US" dirty="0"/>
              <a:t>In the classroom during lunch</a:t>
            </a:r>
          </a:p>
          <a:p>
            <a:r>
              <a:rPr lang="en-US" dirty="0"/>
              <a:t>Playground-”K’ area for the first month or more (Pink/Red)</a:t>
            </a:r>
          </a:p>
          <a:p>
            <a:r>
              <a:rPr lang="en-US" dirty="0"/>
              <a:t>Washrooms-close proximity to the classrooms</a:t>
            </a:r>
          </a:p>
          <a:p>
            <a:r>
              <a:rPr lang="en-US" dirty="0"/>
              <a:t>Monitors-grade 6/7 peers </a:t>
            </a:r>
          </a:p>
        </p:txBody>
      </p:sp>
    </p:spTree>
    <p:extLst>
      <p:ext uri="{BB962C8B-B14F-4D97-AF65-F5344CB8AC3E}">
        <p14:creationId xmlns:p14="http://schemas.microsoft.com/office/powerpoint/2010/main" val="2374735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37A9C-9B07-FB4E-B992-50C2788CAD72}"/>
              </a:ext>
            </a:extLst>
          </p:cNvPr>
          <p:cNvSpPr>
            <a:spLocks noGrp="1"/>
          </p:cNvSpPr>
          <p:nvPr>
            <p:ph type="title"/>
          </p:nvPr>
        </p:nvSpPr>
        <p:spPr/>
        <p:txBody>
          <a:bodyPr/>
          <a:lstStyle/>
          <a:p>
            <a:pPr algn="ctr"/>
            <a:r>
              <a:rPr lang="en-US" dirty="0">
                <a:solidFill>
                  <a:schemeClr val="accent5"/>
                </a:solidFill>
              </a:rPr>
              <a:t>Hours</a:t>
            </a:r>
          </a:p>
        </p:txBody>
      </p:sp>
      <p:sp>
        <p:nvSpPr>
          <p:cNvPr id="3" name="Content Placeholder 2">
            <a:extLst>
              <a:ext uri="{FF2B5EF4-FFF2-40B4-BE49-F238E27FC236}">
                <a16:creationId xmlns:a16="http://schemas.microsoft.com/office/drawing/2014/main" id="{2241212C-CB42-BA43-B159-157D62092151}"/>
              </a:ext>
            </a:extLst>
          </p:cNvPr>
          <p:cNvSpPr>
            <a:spLocks noGrp="1"/>
          </p:cNvSpPr>
          <p:nvPr>
            <p:ph idx="1"/>
          </p:nvPr>
        </p:nvSpPr>
        <p:spPr/>
        <p:txBody>
          <a:bodyPr/>
          <a:lstStyle/>
          <a:p>
            <a:r>
              <a:rPr lang="en-US" dirty="0"/>
              <a:t>8:46 am start</a:t>
            </a:r>
          </a:p>
          <a:p>
            <a:r>
              <a:rPr lang="en-US" dirty="0"/>
              <a:t>10:20-10:40 recess –snack in class after outside play</a:t>
            </a:r>
          </a:p>
          <a:p>
            <a:r>
              <a:rPr lang="en-US" dirty="0"/>
              <a:t>12:10 pm lunch- play first, then eat</a:t>
            </a:r>
          </a:p>
          <a:p>
            <a:r>
              <a:rPr lang="en-US" dirty="0"/>
              <a:t>12:57 pm afternoon classes begin</a:t>
            </a:r>
          </a:p>
          <a:p>
            <a:r>
              <a:rPr lang="en-US" dirty="0"/>
              <a:t>3:00 pm dismissal (Monday, Tuesday, Thursday, Friday)</a:t>
            </a:r>
          </a:p>
          <a:p>
            <a:r>
              <a:rPr lang="en-US" dirty="0"/>
              <a:t>Wednesday 2:00 pm dismissal </a:t>
            </a:r>
          </a:p>
          <a:p>
            <a:endParaRPr lang="en-US" dirty="0"/>
          </a:p>
          <a:p>
            <a:r>
              <a:rPr lang="en-US" dirty="0"/>
              <a:t>Students are outside rain/shine</a:t>
            </a:r>
          </a:p>
        </p:txBody>
      </p:sp>
    </p:spTree>
    <p:extLst>
      <p:ext uri="{BB962C8B-B14F-4D97-AF65-F5344CB8AC3E}">
        <p14:creationId xmlns:p14="http://schemas.microsoft.com/office/powerpoint/2010/main" val="3760614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931C4-5B79-B844-9352-681FAD20C44E}"/>
              </a:ext>
            </a:extLst>
          </p:cNvPr>
          <p:cNvSpPr>
            <a:spLocks noGrp="1"/>
          </p:cNvSpPr>
          <p:nvPr>
            <p:ph type="title"/>
          </p:nvPr>
        </p:nvSpPr>
        <p:spPr/>
        <p:txBody>
          <a:bodyPr/>
          <a:lstStyle/>
          <a:p>
            <a:pPr algn="ctr"/>
            <a:r>
              <a:rPr lang="en-US" dirty="0">
                <a:solidFill>
                  <a:schemeClr val="accent5"/>
                </a:solidFill>
              </a:rPr>
              <a:t>Preparation</a:t>
            </a:r>
          </a:p>
        </p:txBody>
      </p:sp>
      <p:sp>
        <p:nvSpPr>
          <p:cNvPr id="3" name="Content Placeholder 2">
            <a:extLst>
              <a:ext uri="{FF2B5EF4-FFF2-40B4-BE49-F238E27FC236}">
                <a16:creationId xmlns:a16="http://schemas.microsoft.com/office/drawing/2014/main" id="{CA953186-5F72-C740-9FAB-DE7AFC8A4501}"/>
              </a:ext>
            </a:extLst>
          </p:cNvPr>
          <p:cNvSpPr>
            <a:spLocks noGrp="1"/>
          </p:cNvSpPr>
          <p:nvPr>
            <p:ph idx="1"/>
          </p:nvPr>
        </p:nvSpPr>
        <p:spPr/>
        <p:txBody>
          <a:bodyPr/>
          <a:lstStyle/>
          <a:p>
            <a:endParaRPr lang="en-US" dirty="0"/>
          </a:p>
          <a:p>
            <a:r>
              <a:rPr lang="en-US" dirty="0"/>
              <a:t>Labels in all clothing, bags and belongings</a:t>
            </a:r>
          </a:p>
          <a:p>
            <a:r>
              <a:rPr lang="en-US" dirty="0"/>
              <a:t>Water bottle</a:t>
            </a:r>
          </a:p>
          <a:p>
            <a:r>
              <a:rPr lang="en-US" dirty="0"/>
              <a:t>Extra clothing, shoes</a:t>
            </a:r>
          </a:p>
          <a:p>
            <a:pPr marL="0" indent="0">
              <a:buNone/>
            </a:pPr>
            <a:endParaRPr lang="en-US" dirty="0"/>
          </a:p>
          <a:p>
            <a:endParaRPr lang="en-US" dirty="0"/>
          </a:p>
        </p:txBody>
      </p:sp>
    </p:spTree>
    <p:extLst>
      <p:ext uri="{BB962C8B-B14F-4D97-AF65-F5344CB8AC3E}">
        <p14:creationId xmlns:p14="http://schemas.microsoft.com/office/powerpoint/2010/main" val="40338490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77640-B85A-444C-9F6A-86EF2C722D2B}"/>
              </a:ext>
            </a:extLst>
          </p:cNvPr>
          <p:cNvSpPr>
            <a:spLocks noGrp="1"/>
          </p:cNvSpPr>
          <p:nvPr>
            <p:ph type="title"/>
          </p:nvPr>
        </p:nvSpPr>
        <p:spPr/>
        <p:txBody>
          <a:bodyPr/>
          <a:lstStyle/>
          <a:p>
            <a:r>
              <a:rPr lang="en-US" dirty="0">
                <a:solidFill>
                  <a:srgbClr val="00B0F0"/>
                </a:solidFill>
              </a:rPr>
              <a:t>CHEQ-Childhood Experiences Questionnaire</a:t>
            </a:r>
          </a:p>
        </p:txBody>
      </p:sp>
      <p:pic>
        <p:nvPicPr>
          <p:cNvPr id="5" name="Content Placeholder 4">
            <a:extLst>
              <a:ext uri="{FF2B5EF4-FFF2-40B4-BE49-F238E27FC236}">
                <a16:creationId xmlns:a16="http://schemas.microsoft.com/office/drawing/2014/main" id="{B32329CF-3D34-B84F-A1A3-28012B2A1568}"/>
              </a:ext>
            </a:extLst>
          </p:cNvPr>
          <p:cNvPicPr>
            <a:picLocks noGrp="1" noChangeAspect="1"/>
          </p:cNvPicPr>
          <p:nvPr>
            <p:ph idx="1"/>
          </p:nvPr>
        </p:nvPicPr>
        <p:blipFill>
          <a:blip r:embed="rId2"/>
          <a:stretch>
            <a:fillRect/>
          </a:stretch>
        </p:blipFill>
        <p:spPr>
          <a:xfrm>
            <a:off x="4414801" y="1825625"/>
            <a:ext cx="3595343" cy="4652798"/>
          </a:xfrm>
        </p:spPr>
      </p:pic>
    </p:spTree>
    <p:extLst>
      <p:ext uri="{BB962C8B-B14F-4D97-AF65-F5344CB8AC3E}">
        <p14:creationId xmlns:p14="http://schemas.microsoft.com/office/powerpoint/2010/main" val="4258972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3BFD-0E68-FD49-8295-4CDEDF47048D}"/>
              </a:ext>
            </a:extLst>
          </p:cNvPr>
          <p:cNvSpPr>
            <a:spLocks noGrp="1"/>
          </p:cNvSpPr>
          <p:nvPr>
            <p:ph type="title"/>
          </p:nvPr>
        </p:nvSpPr>
        <p:spPr/>
        <p:txBody>
          <a:bodyPr/>
          <a:lstStyle/>
          <a:p>
            <a:pPr algn="ctr"/>
            <a:r>
              <a:rPr lang="en-US" dirty="0">
                <a:solidFill>
                  <a:schemeClr val="accent5"/>
                </a:solidFill>
              </a:rPr>
              <a:t>Playground</a:t>
            </a:r>
          </a:p>
        </p:txBody>
      </p:sp>
      <p:pic>
        <p:nvPicPr>
          <p:cNvPr id="5" name="Content Placeholder 4">
            <a:extLst>
              <a:ext uri="{FF2B5EF4-FFF2-40B4-BE49-F238E27FC236}">
                <a16:creationId xmlns:a16="http://schemas.microsoft.com/office/drawing/2014/main" id="{CFAF08DC-53CF-E84B-B98F-6E4AE7C3FB2D}"/>
              </a:ext>
            </a:extLst>
          </p:cNvPr>
          <p:cNvPicPr>
            <a:picLocks noGrp="1" noChangeAspect="1"/>
          </p:cNvPicPr>
          <p:nvPr>
            <p:ph idx="1"/>
          </p:nvPr>
        </p:nvPicPr>
        <p:blipFill>
          <a:blip r:embed="rId2"/>
          <a:stretch>
            <a:fillRect/>
          </a:stretch>
        </p:blipFill>
        <p:spPr>
          <a:xfrm>
            <a:off x="2650546" y="1825625"/>
            <a:ext cx="6890908" cy="4351338"/>
          </a:xfrm>
        </p:spPr>
      </p:pic>
    </p:spTree>
    <p:extLst>
      <p:ext uri="{BB962C8B-B14F-4D97-AF65-F5344CB8AC3E}">
        <p14:creationId xmlns:p14="http://schemas.microsoft.com/office/powerpoint/2010/main" val="336468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D4B1E-762A-0848-8076-B83BC226040D}"/>
              </a:ext>
            </a:extLst>
          </p:cNvPr>
          <p:cNvSpPr>
            <a:spLocks noGrp="1"/>
          </p:cNvSpPr>
          <p:nvPr>
            <p:ph type="title"/>
          </p:nvPr>
        </p:nvSpPr>
        <p:spPr/>
        <p:txBody>
          <a:bodyPr/>
          <a:lstStyle/>
          <a:p>
            <a:r>
              <a:rPr lang="en-US" dirty="0">
                <a:solidFill>
                  <a:srgbClr val="00B0F0"/>
                </a:solidFill>
              </a:rPr>
              <a:t>The CHEQ Asks parents and caregivers about:</a:t>
            </a:r>
          </a:p>
        </p:txBody>
      </p:sp>
      <p:sp>
        <p:nvSpPr>
          <p:cNvPr id="3" name="Content Placeholder 2">
            <a:extLst>
              <a:ext uri="{FF2B5EF4-FFF2-40B4-BE49-F238E27FC236}">
                <a16:creationId xmlns:a16="http://schemas.microsoft.com/office/drawing/2014/main" id="{6BB1BC04-8321-2C4F-8498-C7C307339BDF}"/>
              </a:ext>
            </a:extLst>
          </p:cNvPr>
          <p:cNvSpPr>
            <a:spLocks noGrp="1"/>
          </p:cNvSpPr>
          <p:nvPr>
            <p:ph idx="1"/>
          </p:nvPr>
        </p:nvSpPr>
        <p:spPr/>
        <p:txBody>
          <a:bodyPr>
            <a:normAutofit fontScale="55000" lnSpcReduction="20000"/>
          </a:bodyPr>
          <a:lstStyle/>
          <a:p>
            <a:r>
              <a:rPr lang="en-CA" dirty="0">
                <a:solidFill>
                  <a:srgbClr val="00B0F0"/>
                </a:solidFill>
                <a:effectLst/>
                <a:latin typeface="Helvetica" pitchFamily="2" charset="0"/>
              </a:rPr>
              <a:t>Physical Health &amp; Well-Being</a:t>
            </a:r>
          </a:p>
          <a:p>
            <a:r>
              <a:rPr lang="en-CA" dirty="0">
                <a:effectLst/>
                <a:latin typeface="Helvetica" pitchFamily="2" charset="0"/>
              </a:rPr>
              <a:t>Their child’s experiences related to physical health and overall well-being including daily physical activities, routine health care check-ups, nutrition and sleep habits.</a:t>
            </a:r>
          </a:p>
          <a:p>
            <a:r>
              <a:rPr lang="en-CA" dirty="0">
                <a:solidFill>
                  <a:srgbClr val="00B0F0"/>
                </a:solidFill>
                <a:effectLst/>
                <a:latin typeface="Helvetica" pitchFamily="2" charset="0"/>
              </a:rPr>
              <a:t>Language &amp; Cognitive </a:t>
            </a:r>
          </a:p>
          <a:p>
            <a:r>
              <a:rPr lang="en-CA" dirty="0">
                <a:effectLst/>
                <a:latin typeface="Helvetica" pitchFamily="2" charset="0"/>
              </a:rPr>
              <a:t>A variety of experiences that influence their child’s language development and cognition, including reading, storytelling, engaging in conversation and pretend play, rhyming, using pens and pencils, counting and sorting, painting and more.</a:t>
            </a:r>
          </a:p>
          <a:p>
            <a:r>
              <a:rPr lang="en-CA" dirty="0">
                <a:solidFill>
                  <a:srgbClr val="00B0F0"/>
                </a:solidFill>
                <a:effectLst/>
                <a:latin typeface="Helvetica" pitchFamily="2" charset="0"/>
              </a:rPr>
              <a:t>Social &amp; Emotional Experiences</a:t>
            </a:r>
          </a:p>
          <a:p>
            <a:r>
              <a:rPr lang="en-CA" dirty="0">
                <a:effectLst/>
                <a:latin typeface="Helvetica" pitchFamily="2" charset="0"/>
              </a:rPr>
              <a:t>Different social experiences their child may have had before Kindergarten, including playing with other children, sharing and helping others. In addition, parents/caregivers are asked about opportunities their child may have had to talk about their emotions and the emotional experiences of others.</a:t>
            </a:r>
          </a:p>
          <a:p>
            <a:r>
              <a:rPr lang="en-CA" dirty="0">
                <a:solidFill>
                  <a:srgbClr val="00B0F0"/>
                </a:solidFill>
                <a:effectLst/>
                <a:latin typeface="Helvetica" pitchFamily="2" charset="0"/>
              </a:rPr>
              <a:t>Early Learning &amp; Care</a:t>
            </a:r>
          </a:p>
          <a:p>
            <a:r>
              <a:rPr lang="en-CA" dirty="0">
                <a:effectLst/>
                <a:latin typeface="Helvetica" pitchFamily="2" charset="0"/>
              </a:rPr>
              <a:t>Their child’s experiences in non-parental care arrangements and preschool, as well as challenges faced when looking for care. They are also asked about their child’s experience with intervention programs and supports.</a:t>
            </a:r>
          </a:p>
          <a:p>
            <a:r>
              <a:rPr lang="en-CA" dirty="0">
                <a:solidFill>
                  <a:srgbClr val="00B0F0"/>
                </a:solidFill>
                <a:effectLst/>
                <a:latin typeface="Helvetica" pitchFamily="2" charset="0"/>
              </a:rPr>
              <a:t>Community &amp; Context</a:t>
            </a:r>
          </a:p>
          <a:p>
            <a:r>
              <a:rPr lang="en-CA" dirty="0">
                <a:effectLst/>
                <a:latin typeface="Helvetica" pitchFamily="2" charset="0"/>
              </a:rPr>
              <a:t>Their perceptions of neighbourhood safety, opportunities for children to play outside in their neighbourhood, social support networks and whether neighbours can be counted on to look after children.</a:t>
            </a:r>
          </a:p>
          <a:p>
            <a:endParaRPr lang="en-US" dirty="0"/>
          </a:p>
        </p:txBody>
      </p:sp>
    </p:spTree>
    <p:extLst>
      <p:ext uri="{BB962C8B-B14F-4D97-AF65-F5344CB8AC3E}">
        <p14:creationId xmlns:p14="http://schemas.microsoft.com/office/powerpoint/2010/main" val="322768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F6AB8-301E-934A-A57E-E153617E0D5C}"/>
              </a:ext>
            </a:extLst>
          </p:cNvPr>
          <p:cNvSpPr>
            <a:spLocks noGrp="1"/>
          </p:cNvSpPr>
          <p:nvPr>
            <p:ph type="title"/>
          </p:nvPr>
        </p:nvSpPr>
        <p:spPr/>
        <p:txBody>
          <a:bodyPr/>
          <a:lstStyle/>
          <a:p>
            <a:pPr algn="ctr"/>
            <a:r>
              <a:rPr lang="en-US" dirty="0">
                <a:solidFill>
                  <a:schemeClr val="accent5"/>
                </a:solidFill>
              </a:rPr>
              <a:t>The PAC</a:t>
            </a:r>
          </a:p>
        </p:txBody>
      </p:sp>
      <p:sp>
        <p:nvSpPr>
          <p:cNvPr id="3" name="Content Placeholder 2">
            <a:extLst>
              <a:ext uri="{FF2B5EF4-FFF2-40B4-BE49-F238E27FC236}">
                <a16:creationId xmlns:a16="http://schemas.microsoft.com/office/drawing/2014/main" id="{9CB723D4-2FD6-0E4B-AF63-D2190572BD52}"/>
              </a:ext>
            </a:extLst>
          </p:cNvPr>
          <p:cNvSpPr>
            <a:spLocks noGrp="1"/>
          </p:cNvSpPr>
          <p:nvPr>
            <p:ph idx="1"/>
          </p:nvPr>
        </p:nvSpPr>
        <p:spPr/>
        <p:txBody>
          <a:bodyPr/>
          <a:lstStyle/>
          <a:p>
            <a:pPr marL="0" indent="0" algn="ctr">
              <a:buNone/>
            </a:pPr>
            <a:r>
              <a:rPr lang="en-US" dirty="0"/>
              <a:t>Who are we? </a:t>
            </a:r>
          </a:p>
          <a:p>
            <a:pPr marL="0" indent="0" algn="ctr">
              <a:buNone/>
            </a:pPr>
            <a:r>
              <a:rPr lang="en-US" dirty="0"/>
              <a:t>Parent Advisory Council</a:t>
            </a:r>
          </a:p>
          <a:p>
            <a:pPr marL="0" indent="0">
              <a:buNone/>
            </a:pPr>
            <a:r>
              <a:rPr lang="en-US" dirty="0"/>
              <a:t>The PAC EXEC is made up the following: </a:t>
            </a:r>
          </a:p>
          <a:p>
            <a:pPr marL="0" indent="0">
              <a:buNone/>
            </a:pPr>
            <a:r>
              <a:rPr lang="en-US" dirty="0"/>
              <a:t>Co- Chairs: Jackie Mather and Erin Barker</a:t>
            </a:r>
          </a:p>
          <a:p>
            <a:pPr marL="0" indent="0">
              <a:buNone/>
            </a:pPr>
            <a:r>
              <a:rPr lang="en-US" dirty="0"/>
              <a:t>Co-Vice Chairs: </a:t>
            </a:r>
            <a:r>
              <a:rPr lang="en-US" dirty="0" err="1"/>
              <a:t>Sukhpal</a:t>
            </a:r>
            <a:r>
              <a:rPr lang="en-US" dirty="0"/>
              <a:t> Dulay &amp; Kate Bingham</a:t>
            </a:r>
          </a:p>
          <a:p>
            <a:pPr marL="0" indent="0">
              <a:buNone/>
            </a:pPr>
            <a:r>
              <a:rPr lang="en-US" dirty="0"/>
              <a:t>Secretary: Elizabeth Novak</a:t>
            </a:r>
          </a:p>
          <a:p>
            <a:pPr marL="0" indent="0">
              <a:buNone/>
            </a:pPr>
            <a:r>
              <a:rPr lang="en-US" dirty="0"/>
              <a:t>Treasurer: Rob Shaw</a:t>
            </a:r>
          </a:p>
          <a:p>
            <a:pPr algn="ctr"/>
            <a:endParaRPr lang="en-US" dirty="0"/>
          </a:p>
          <a:p>
            <a:pPr marL="0" indent="0" algn="ctr">
              <a:buNone/>
            </a:pPr>
            <a:endParaRPr lang="en-US" dirty="0"/>
          </a:p>
        </p:txBody>
      </p:sp>
    </p:spTree>
    <p:extLst>
      <p:ext uri="{BB962C8B-B14F-4D97-AF65-F5344CB8AC3E}">
        <p14:creationId xmlns:p14="http://schemas.microsoft.com/office/powerpoint/2010/main" val="539453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6A48-9A6F-F446-A820-666379ADFACD}"/>
              </a:ext>
            </a:extLst>
          </p:cNvPr>
          <p:cNvSpPr>
            <a:spLocks noGrp="1"/>
          </p:cNvSpPr>
          <p:nvPr>
            <p:ph type="title"/>
          </p:nvPr>
        </p:nvSpPr>
        <p:spPr/>
        <p:txBody>
          <a:bodyPr/>
          <a:lstStyle/>
          <a:p>
            <a:pPr algn="ctr"/>
            <a:r>
              <a:rPr lang="en-US" dirty="0"/>
              <a:t>PAC</a:t>
            </a:r>
          </a:p>
        </p:txBody>
      </p:sp>
      <p:sp>
        <p:nvSpPr>
          <p:cNvPr id="3" name="Content Placeholder 2">
            <a:extLst>
              <a:ext uri="{FF2B5EF4-FFF2-40B4-BE49-F238E27FC236}">
                <a16:creationId xmlns:a16="http://schemas.microsoft.com/office/drawing/2014/main" id="{94EE87DD-EE33-254A-B9B1-5357B2157452}"/>
              </a:ext>
            </a:extLst>
          </p:cNvPr>
          <p:cNvSpPr>
            <a:spLocks noGrp="1"/>
          </p:cNvSpPr>
          <p:nvPr>
            <p:ph idx="1"/>
          </p:nvPr>
        </p:nvSpPr>
        <p:spPr/>
        <p:txBody>
          <a:bodyPr/>
          <a:lstStyle/>
          <a:p>
            <a:r>
              <a:rPr lang="en-US" dirty="0"/>
              <a:t>The majority of us are currently in our first year of term, and are allowed a maximum of 2 consecutive years (in the same position) on the Executive.</a:t>
            </a:r>
          </a:p>
          <a:p>
            <a:r>
              <a:rPr lang="en-US" dirty="0"/>
              <a:t>Every parent/care giver of </a:t>
            </a:r>
            <a:r>
              <a:rPr lang="en-US" dirty="0" err="1"/>
              <a:t>Brooksbank</a:t>
            </a:r>
            <a:r>
              <a:rPr lang="en-US" dirty="0"/>
              <a:t> are also MEMBERS of the PAC and can attend meetings, volunteer, vote, make suggestions, </a:t>
            </a:r>
            <a:r>
              <a:rPr lang="en-US" dirty="0" err="1"/>
              <a:t>etc</a:t>
            </a:r>
            <a:r>
              <a:rPr lang="en-US" dirty="0"/>
              <a:t>!</a:t>
            </a:r>
          </a:p>
        </p:txBody>
      </p:sp>
    </p:spTree>
    <p:extLst>
      <p:ext uri="{BB962C8B-B14F-4D97-AF65-F5344CB8AC3E}">
        <p14:creationId xmlns:p14="http://schemas.microsoft.com/office/powerpoint/2010/main" val="396029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93AEF8-6C2F-604E-B1F3-802FF48E7E51}"/>
              </a:ext>
            </a:extLst>
          </p:cNvPr>
          <p:cNvSpPr>
            <a:spLocks noGrp="1"/>
          </p:cNvSpPr>
          <p:nvPr>
            <p:ph idx="1"/>
          </p:nvPr>
        </p:nvSpPr>
        <p:spPr>
          <a:xfrm>
            <a:off x="457200" y="360218"/>
            <a:ext cx="10896600" cy="5816745"/>
          </a:xfrm>
        </p:spPr>
        <p:txBody>
          <a:bodyPr>
            <a:normAutofit fontScale="92500"/>
          </a:bodyPr>
          <a:lstStyle/>
          <a:p>
            <a:pPr marL="0" indent="0">
              <a:buNone/>
            </a:pPr>
            <a:r>
              <a:rPr lang="en-US" dirty="0"/>
              <a:t>What do we DO?</a:t>
            </a:r>
          </a:p>
          <a:p>
            <a:pPr marL="0" indent="0">
              <a:buNone/>
            </a:pPr>
            <a:endParaRPr lang="en-US" dirty="0"/>
          </a:p>
          <a:p>
            <a:r>
              <a:rPr lang="en-US" dirty="0"/>
              <a:t>Support opportunities to build community and raise funds to help the extra curricular needs of the school. Last year the goal was to raise money for new iPads.</a:t>
            </a:r>
          </a:p>
          <a:p>
            <a:r>
              <a:rPr lang="en-US" dirty="0"/>
              <a:t>Each year the staff make a </a:t>
            </a:r>
            <a:r>
              <a:rPr lang="en-US" dirty="0" err="1"/>
              <a:t>wishlist</a:t>
            </a:r>
            <a:r>
              <a:rPr lang="en-US" dirty="0"/>
              <a:t> which is presented to the PAC, then we try our best to meet the needs of the </a:t>
            </a:r>
            <a:r>
              <a:rPr lang="en-US" dirty="0" err="1"/>
              <a:t>wishlist</a:t>
            </a:r>
            <a:r>
              <a:rPr lang="en-US" dirty="0"/>
              <a:t>.</a:t>
            </a:r>
          </a:p>
          <a:p>
            <a:r>
              <a:rPr lang="en-US" dirty="0"/>
              <a:t>Our BIGGEST fundraiser is FUN LUNCH on Thursdays through MUNCHALUNCH. Each student will get access to create MUNCHALUNCH account.</a:t>
            </a:r>
          </a:p>
          <a:p>
            <a:r>
              <a:rPr lang="en-CA" sz="2800" dirty="0"/>
              <a:t>Other fundraisers include </a:t>
            </a:r>
            <a:r>
              <a:rPr lang="en-CA" sz="2800" u="sng" dirty="0"/>
              <a:t>events</a:t>
            </a:r>
            <a:r>
              <a:rPr lang="en-CA" sz="2800" dirty="0"/>
              <a:t> such as the </a:t>
            </a:r>
            <a:r>
              <a:rPr lang="en-CA" sz="2800" b="1" dirty="0"/>
              <a:t>Jingle Mingle </a:t>
            </a:r>
            <a:r>
              <a:rPr lang="en-CA" sz="2800" dirty="0"/>
              <a:t>(Christmas Jingle Shop and games) and </a:t>
            </a:r>
            <a:r>
              <a:rPr lang="en-CA" sz="2800" b="1" dirty="0"/>
              <a:t>Picnic in the Park </a:t>
            </a:r>
            <a:r>
              <a:rPr lang="en-CA" sz="2800" dirty="0"/>
              <a:t>(Silent Auction, BBQ, Cake Walk, Spin to Win, Scavenger Hunt) as well as </a:t>
            </a:r>
            <a:r>
              <a:rPr lang="en-CA" sz="2800" u="sng" dirty="0"/>
              <a:t>Online Fundraisers</a:t>
            </a:r>
            <a:r>
              <a:rPr lang="en-CA" sz="2800" dirty="0"/>
              <a:t>: </a:t>
            </a:r>
            <a:r>
              <a:rPr lang="en-CA" sz="2800" dirty="0" err="1"/>
              <a:t>Purdys</a:t>
            </a:r>
            <a:r>
              <a:rPr lang="en-CA" sz="2800" dirty="0"/>
              <a:t>, Plant Sale, Charcuterie &amp; Beer &amp; Wine, Coffee Sales, Cobs Bread, Two Rivers Meats, </a:t>
            </a:r>
            <a:r>
              <a:rPr lang="en-CA" sz="2800" dirty="0" err="1"/>
              <a:t>etc</a:t>
            </a:r>
            <a:r>
              <a:rPr lang="en-CA" sz="2800" dirty="0"/>
              <a:t> . . .</a:t>
            </a:r>
          </a:p>
          <a:p>
            <a:pPr marL="0" indent="0">
              <a:buNone/>
            </a:pPr>
            <a:endParaRPr lang="en-US" dirty="0"/>
          </a:p>
        </p:txBody>
      </p:sp>
    </p:spTree>
    <p:extLst>
      <p:ext uri="{BB962C8B-B14F-4D97-AF65-F5344CB8AC3E}">
        <p14:creationId xmlns:p14="http://schemas.microsoft.com/office/powerpoint/2010/main" val="1709316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7E3D-9E39-5247-AF32-00AACFAE4B1D}"/>
              </a:ext>
            </a:extLst>
          </p:cNvPr>
          <p:cNvSpPr>
            <a:spLocks noGrp="1"/>
          </p:cNvSpPr>
          <p:nvPr>
            <p:ph type="title"/>
          </p:nvPr>
        </p:nvSpPr>
        <p:spPr/>
        <p:txBody>
          <a:bodyPr/>
          <a:lstStyle/>
          <a:p>
            <a:pPr algn="ctr"/>
            <a:r>
              <a:rPr lang="en-US" dirty="0">
                <a:solidFill>
                  <a:schemeClr val="accent5"/>
                </a:solidFill>
              </a:rPr>
              <a:t>Where to find us:</a:t>
            </a:r>
          </a:p>
        </p:txBody>
      </p:sp>
      <p:sp>
        <p:nvSpPr>
          <p:cNvPr id="4" name="Content Placeholder 2">
            <a:extLst>
              <a:ext uri="{FF2B5EF4-FFF2-40B4-BE49-F238E27FC236}">
                <a16:creationId xmlns:a16="http://schemas.microsoft.com/office/drawing/2014/main" id="{1EBAE615-4AE9-D749-A700-62C9597601D3}"/>
              </a:ext>
            </a:extLst>
          </p:cNvPr>
          <p:cNvSpPr>
            <a:spLocks noGrp="1"/>
          </p:cNvSpPr>
          <p:nvPr>
            <p:ph idx="1"/>
          </p:nvPr>
        </p:nvSpPr>
        <p:spPr/>
        <p:txBody>
          <a:bodyPr>
            <a:normAutofit fontScale="92500" lnSpcReduction="10000"/>
          </a:bodyPr>
          <a:lstStyle/>
          <a:p>
            <a:r>
              <a:rPr lang="en-CA" sz="2200" dirty="0"/>
              <a:t>PAC Chair Email: </a:t>
            </a:r>
            <a:r>
              <a:rPr lang="en-CA" sz="2200" dirty="0">
                <a:hlinkClick r:id="rId2"/>
              </a:rPr>
              <a:t>bbpacchair@gmail.com</a:t>
            </a:r>
            <a:endParaRPr lang="en-CA" sz="2200" dirty="0"/>
          </a:p>
          <a:p>
            <a:endParaRPr lang="en-CA" sz="2200" dirty="0"/>
          </a:p>
          <a:p>
            <a:r>
              <a:rPr lang="en-CA" sz="2200" dirty="0"/>
              <a:t>Treasurer Email: </a:t>
            </a:r>
            <a:r>
              <a:rPr lang="en-CA" sz="2200" dirty="0">
                <a:hlinkClick r:id="rId3"/>
              </a:rPr>
              <a:t>bbpactreasurer@gmail.com</a:t>
            </a:r>
            <a:endParaRPr lang="en-CA" sz="2200" dirty="0"/>
          </a:p>
          <a:p>
            <a:endParaRPr lang="en-CA" sz="2200" dirty="0"/>
          </a:p>
          <a:p>
            <a:r>
              <a:rPr lang="en-CA" sz="2200" dirty="0"/>
              <a:t>PAC WEBSITE: </a:t>
            </a:r>
            <a:r>
              <a:rPr lang="en-CA" sz="2200" dirty="0">
                <a:hlinkClick r:id="rId4"/>
              </a:rPr>
              <a:t>http://brooksbankpac.weebly.com/</a:t>
            </a:r>
            <a:endParaRPr lang="en-CA" sz="2200" dirty="0"/>
          </a:p>
          <a:p>
            <a:endParaRPr lang="en-CA" sz="2200" dirty="0"/>
          </a:p>
          <a:p>
            <a:r>
              <a:rPr lang="en-CA" sz="2200" dirty="0"/>
              <a:t>Fun Lunch Coordinator Email: </a:t>
            </a:r>
            <a:r>
              <a:rPr lang="en-CA" sz="2200" dirty="0">
                <a:hlinkClick r:id="rId5"/>
              </a:rPr>
              <a:t>brooksbankfunlunch@gmail.com</a:t>
            </a:r>
            <a:endParaRPr lang="en-CA" sz="2200" dirty="0"/>
          </a:p>
          <a:p>
            <a:endParaRPr lang="en-CA" sz="2200" dirty="0"/>
          </a:p>
          <a:p>
            <a:r>
              <a:rPr lang="en-CA" sz="2200" dirty="0"/>
              <a:t>Instagram: @Bbpac2022 </a:t>
            </a:r>
          </a:p>
          <a:p>
            <a:endParaRPr lang="en-CA" sz="2200" dirty="0"/>
          </a:p>
          <a:p>
            <a:r>
              <a:rPr lang="en-CA" sz="2200" dirty="0"/>
              <a:t>FACEBOOK GROUP: </a:t>
            </a:r>
            <a:r>
              <a:rPr lang="en-CA" sz="2200" b="1" dirty="0" err="1"/>
              <a:t>Brooksbank</a:t>
            </a:r>
            <a:r>
              <a:rPr lang="en-CA" sz="2200" b="1" dirty="0"/>
              <a:t> Families </a:t>
            </a:r>
            <a:r>
              <a:rPr lang="en-CA" sz="2200" dirty="0">
                <a:hlinkClick r:id="rId6"/>
              </a:rPr>
              <a:t>https://www.facebook.com/groups/204074666382782</a:t>
            </a:r>
            <a:r>
              <a:rPr lang="en-CA" sz="2200" dirty="0"/>
              <a:t> </a:t>
            </a:r>
          </a:p>
          <a:p>
            <a:endParaRPr lang="en-CA" sz="1400" dirty="0"/>
          </a:p>
          <a:p>
            <a:endParaRPr lang="en-CA" sz="1400" dirty="0"/>
          </a:p>
          <a:p>
            <a:endParaRPr lang="en-CA" sz="1400" dirty="0"/>
          </a:p>
        </p:txBody>
      </p:sp>
    </p:spTree>
    <p:extLst>
      <p:ext uri="{BB962C8B-B14F-4D97-AF65-F5344CB8AC3E}">
        <p14:creationId xmlns:p14="http://schemas.microsoft.com/office/powerpoint/2010/main" val="319928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B9B45-DCE3-BB4E-BBAC-8A589790F01F}"/>
              </a:ext>
            </a:extLst>
          </p:cNvPr>
          <p:cNvSpPr>
            <a:spLocks noGrp="1"/>
          </p:cNvSpPr>
          <p:nvPr>
            <p:ph type="title"/>
          </p:nvPr>
        </p:nvSpPr>
        <p:spPr/>
        <p:txBody>
          <a:bodyPr/>
          <a:lstStyle/>
          <a:p>
            <a:pPr algn="ctr"/>
            <a:r>
              <a:rPr lang="en-US" dirty="0">
                <a:solidFill>
                  <a:schemeClr val="accent5"/>
                </a:solidFill>
              </a:rPr>
              <a:t>PAC Meetings</a:t>
            </a:r>
          </a:p>
        </p:txBody>
      </p:sp>
      <p:sp>
        <p:nvSpPr>
          <p:cNvPr id="6" name="Content Placeholder 5">
            <a:extLst>
              <a:ext uri="{FF2B5EF4-FFF2-40B4-BE49-F238E27FC236}">
                <a16:creationId xmlns:a16="http://schemas.microsoft.com/office/drawing/2014/main" id="{0A4E8137-53B9-0645-874C-12CC91C6A057}"/>
              </a:ext>
            </a:extLst>
          </p:cNvPr>
          <p:cNvSpPr>
            <a:spLocks noGrp="1"/>
          </p:cNvSpPr>
          <p:nvPr>
            <p:ph idx="1"/>
          </p:nvPr>
        </p:nvSpPr>
        <p:spPr/>
        <p:txBody>
          <a:bodyPr/>
          <a:lstStyle/>
          <a:p>
            <a:r>
              <a:rPr lang="en-CA" b="1" dirty="0" err="1"/>
              <a:t>Monthy</a:t>
            </a:r>
            <a:r>
              <a:rPr lang="en-CA" b="1" dirty="0"/>
              <a:t> Meetings </a:t>
            </a:r>
            <a:r>
              <a:rPr lang="en-CA" dirty="0"/>
              <a:t>via </a:t>
            </a:r>
            <a:r>
              <a:rPr lang="en-CA" u="sng" dirty="0"/>
              <a:t>ZOOM</a:t>
            </a:r>
            <a:r>
              <a:rPr lang="en-CA" dirty="0"/>
              <a:t> usually Tuesdays @ 7:30 pm and they last anywhere from 30 – 45 mins with fun Giveaways!</a:t>
            </a:r>
          </a:p>
          <a:p>
            <a:endParaRPr lang="en-CA" dirty="0"/>
          </a:p>
          <a:p>
            <a:r>
              <a:rPr lang="en-CA" dirty="0"/>
              <a:t>We also have </a:t>
            </a:r>
            <a:r>
              <a:rPr lang="en-CA" i="1" dirty="0"/>
              <a:t>Class Reps </a:t>
            </a:r>
            <a:r>
              <a:rPr lang="en-CA" dirty="0"/>
              <a:t>in each division who relay information from the PAC to the classes. </a:t>
            </a:r>
          </a:p>
          <a:p>
            <a:endParaRPr lang="en-CA" dirty="0"/>
          </a:p>
          <a:p>
            <a:r>
              <a:rPr lang="en-CA" i="1" dirty="0"/>
              <a:t>Welcome to </a:t>
            </a:r>
            <a:r>
              <a:rPr lang="en-CA" i="1" dirty="0" err="1"/>
              <a:t>Brooksbank</a:t>
            </a:r>
            <a:r>
              <a:rPr lang="en-CA" i="1" dirty="0"/>
              <a:t>! We have an AWESOME School Community who totally show up for each other, who know how to help out and definitely have fun!</a:t>
            </a:r>
          </a:p>
          <a:p>
            <a:endParaRPr lang="en-US" dirty="0"/>
          </a:p>
        </p:txBody>
      </p:sp>
    </p:spTree>
    <p:extLst>
      <p:ext uri="{BB962C8B-B14F-4D97-AF65-F5344CB8AC3E}">
        <p14:creationId xmlns:p14="http://schemas.microsoft.com/office/powerpoint/2010/main" val="357179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1B2C7-DDC6-4248-B472-1C65C2886DCE}"/>
              </a:ext>
            </a:extLst>
          </p:cNvPr>
          <p:cNvSpPr>
            <a:spLocks noGrp="1"/>
          </p:cNvSpPr>
          <p:nvPr>
            <p:ph type="title"/>
          </p:nvPr>
        </p:nvSpPr>
        <p:spPr/>
        <p:txBody>
          <a:bodyPr/>
          <a:lstStyle/>
          <a:p>
            <a:r>
              <a:rPr lang="en-US" dirty="0">
                <a:solidFill>
                  <a:srgbClr val="00B0F0"/>
                </a:solidFill>
              </a:rPr>
              <a:t>Code of Conduct</a:t>
            </a:r>
          </a:p>
        </p:txBody>
      </p:sp>
      <p:sp>
        <p:nvSpPr>
          <p:cNvPr id="3" name="Content Placeholder 2">
            <a:extLst>
              <a:ext uri="{FF2B5EF4-FFF2-40B4-BE49-F238E27FC236}">
                <a16:creationId xmlns:a16="http://schemas.microsoft.com/office/drawing/2014/main" id="{7F48B9B3-7708-AB45-9575-65FF45CCBB06}"/>
              </a:ext>
            </a:extLst>
          </p:cNvPr>
          <p:cNvSpPr>
            <a:spLocks noGrp="1"/>
          </p:cNvSpPr>
          <p:nvPr>
            <p:ph idx="1"/>
          </p:nvPr>
        </p:nvSpPr>
        <p:spPr/>
        <p:txBody>
          <a:bodyPr/>
          <a:lstStyle/>
          <a:p>
            <a:endParaRPr lang="en-US" dirty="0"/>
          </a:p>
          <a:p>
            <a:endParaRPr lang="en-US" dirty="0"/>
          </a:p>
          <a:p>
            <a:pPr marL="0" indent="0" algn="ctr">
              <a:buNone/>
            </a:pPr>
            <a:r>
              <a:rPr lang="en-US" sz="4000" dirty="0"/>
              <a:t>Compassion in our </a:t>
            </a:r>
          </a:p>
          <a:p>
            <a:pPr marL="0" indent="0" algn="ctr">
              <a:buNone/>
            </a:pPr>
            <a:r>
              <a:rPr lang="en-US" sz="4000" dirty="0"/>
              <a:t>thoughts, words, and</a:t>
            </a:r>
          </a:p>
          <a:p>
            <a:pPr marL="0" indent="0" algn="ctr">
              <a:buNone/>
            </a:pPr>
            <a:r>
              <a:rPr lang="en-US" sz="4000" dirty="0"/>
              <a:t>actions</a:t>
            </a:r>
          </a:p>
        </p:txBody>
      </p:sp>
    </p:spTree>
    <p:extLst>
      <p:ext uri="{BB962C8B-B14F-4D97-AF65-F5344CB8AC3E}">
        <p14:creationId xmlns:p14="http://schemas.microsoft.com/office/powerpoint/2010/main" val="28375817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40BD-77FE-ED4A-931D-D68BB27AD98E}"/>
              </a:ext>
            </a:extLst>
          </p:cNvPr>
          <p:cNvSpPr>
            <a:spLocks noGrp="1"/>
          </p:cNvSpPr>
          <p:nvPr>
            <p:ph type="title"/>
          </p:nvPr>
        </p:nvSpPr>
        <p:spPr/>
        <p:txBody>
          <a:bodyPr/>
          <a:lstStyle/>
          <a:p>
            <a:r>
              <a:rPr lang="en-US" dirty="0">
                <a:solidFill>
                  <a:srgbClr val="00B0F0"/>
                </a:solidFill>
              </a:rPr>
              <a:t>           Together we are strong as a CEDAR</a:t>
            </a:r>
          </a:p>
        </p:txBody>
      </p:sp>
      <p:pic>
        <p:nvPicPr>
          <p:cNvPr id="5" name="Content Placeholder 4">
            <a:extLst>
              <a:ext uri="{FF2B5EF4-FFF2-40B4-BE49-F238E27FC236}">
                <a16:creationId xmlns:a16="http://schemas.microsoft.com/office/drawing/2014/main" id="{F940C3C5-9BB5-B64D-A41E-05EC887A7E47}"/>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2645874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F24B6-3818-6845-AB1D-F46CBC0B420C}"/>
              </a:ext>
            </a:extLst>
          </p:cNvPr>
          <p:cNvSpPr>
            <a:spLocks noGrp="1"/>
          </p:cNvSpPr>
          <p:nvPr>
            <p:ph type="title"/>
          </p:nvPr>
        </p:nvSpPr>
        <p:spPr/>
        <p:txBody>
          <a:bodyPr/>
          <a:lstStyle/>
          <a:p>
            <a:r>
              <a:rPr lang="en-US" dirty="0"/>
              <a:t>					</a:t>
            </a:r>
            <a:r>
              <a:rPr lang="en-US" dirty="0">
                <a:solidFill>
                  <a:srgbClr val="00B0F0"/>
                </a:solidFill>
              </a:rPr>
              <a:t>PBIS</a:t>
            </a:r>
          </a:p>
        </p:txBody>
      </p:sp>
      <p:pic>
        <p:nvPicPr>
          <p:cNvPr id="5" name="Content Placeholder 4">
            <a:extLst>
              <a:ext uri="{FF2B5EF4-FFF2-40B4-BE49-F238E27FC236}">
                <a16:creationId xmlns:a16="http://schemas.microsoft.com/office/drawing/2014/main" id="{EDE96C75-F355-EC49-89F1-20EB4D31CBFB}"/>
              </a:ext>
            </a:extLst>
          </p:cNvPr>
          <p:cNvPicPr>
            <a:picLocks noGrp="1" noChangeAspect="1"/>
          </p:cNvPicPr>
          <p:nvPr>
            <p:ph idx="1"/>
          </p:nvPr>
        </p:nvPicPr>
        <p:blipFill>
          <a:blip r:embed="rId2"/>
          <a:stretch>
            <a:fillRect/>
          </a:stretch>
        </p:blipFill>
        <p:spPr>
          <a:xfrm>
            <a:off x="3195108" y="1825625"/>
            <a:ext cx="5801784" cy="4351338"/>
          </a:xfrm>
        </p:spPr>
      </p:pic>
    </p:spTree>
    <p:extLst>
      <p:ext uri="{BB962C8B-B14F-4D97-AF65-F5344CB8AC3E}">
        <p14:creationId xmlns:p14="http://schemas.microsoft.com/office/powerpoint/2010/main" val="2120001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876F7-74D9-6046-BF37-DCE54E319ABF}"/>
              </a:ext>
            </a:extLst>
          </p:cNvPr>
          <p:cNvSpPr>
            <a:spLocks noGrp="1"/>
          </p:cNvSpPr>
          <p:nvPr>
            <p:ph type="title"/>
          </p:nvPr>
        </p:nvSpPr>
        <p:spPr/>
        <p:txBody>
          <a:bodyPr/>
          <a:lstStyle/>
          <a:p>
            <a:r>
              <a:rPr lang="en-US" dirty="0">
                <a:solidFill>
                  <a:srgbClr val="00B0F0"/>
                </a:solidFill>
              </a:rPr>
              <a:t>Student Belonging</a:t>
            </a:r>
          </a:p>
        </p:txBody>
      </p:sp>
      <p:sp>
        <p:nvSpPr>
          <p:cNvPr id="3" name="Content Placeholder 2">
            <a:extLst>
              <a:ext uri="{FF2B5EF4-FFF2-40B4-BE49-F238E27FC236}">
                <a16:creationId xmlns:a16="http://schemas.microsoft.com/office/drawing/2014/main" id="{F80C4E27-3EC8-DB42-9388-7D79D5AA5712}"/>
              </a:ext>
            </a:extLst>
          </p:cNvPr>
          <p:cNvSpPr>
            <a:spLocks noGrp="1"/>
          </p:cNvSpPr>
          <p:nvPr>
            <p:ph idx="1"/>
          </p:nvPr>
        </p:nvSpPr>
        <p:spPr/>
        <p:txBody>
          <a:bodyPr/>
          <a:lstStyle/>
          <a:p>
            <a:r>
              <a:rPr lang="en-US" dirty="0"/>
              <a:t>Extra curricular opportunities: sports teams, concerts, clubs</a:t>
            </a:r>
          </a:p>
          <a:p>
            <a:r>
              <a:rPr lang="en-US" dirty="0"/>
              <a:t>Student Council –Grade 7 </a:t>
            </a:r>
          </a:p>
          <a:p>
            <a:r>
              <a:rPr lang="en-US" dirty="0"/>
              <a:t>Multi-age activities – Fun Day, Earth Day, Buddy class</a:t>
            </a:r>
          </a:p>
          <a:p>
            <a:r>
              <a:rPr lang="en-US" dirty="0"/>
              <a:t>Student led lunch monitors</a:t>
            </a:r>
          </a:p>
          <a:p>
            <a:r>
              <a:rPr lang="en-US" dirty="0"/>
              <a:t>Orange Shirt Day –September, Pink Shirt Day-February </a:t>
            </a:r>
          </a:p>
          <a:p>
            <a:r>
              <a:rPr lang="en-US" dirty="0"/>
              <a:t>Kilometer Club</a:t>
            </a:r>
          </a:p>
          <a:p>
            <a:r>
              <a:rPr lang="en-US" dirty="0"/>
              <a:t>Jump rope for Heart</a:t>
            </a:r>
          </a:p>
          <a:p>
            <a:pPr marL="0" indent="0">
              <a:buNone/>
            </a:pPr>
            <a:endParaRPr lang="en-US" dirty="0"/>
          </a:p>
        </p:txBody>
      </p:sp>
    </p:spTree>
    <p:extLst>
      <p:ext uri="{BB962C8B-B14F-4D97-AF65-F5344CB8AC3E}">
        <p14:creationId xmlns:p14="http://schemas.microsoft.com/office/powerpoint/2010/main" val="735341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B47B-6CCA-8F4A-A8A3-E0BF3E609AA9}"/>
              </a:ext>
            </a:extLst>
          </p:cNvPr>
          <p:cNvSpPr>
            <a:spLocks noGrp="1"/>
          </p:cNvSpPr>
          <p:nvPr>
            <p:ph type="title"/>
          </p:nvPr>
        </p:nvSpPr>
        <p:spPr/>
        <p:txBody>
          <a:bodyPr/>
          <a:lstStyle/>
          <a:p>
            <a:pPr algn="ctr"/>
            <a:r>
              <a:rPr lang="en-US" dirty="0">
                <a:solidFill>
                  <a:srgbClr val="00B0F0"/>
                </a:solidFill>
              </a:rPr>
              <a:t>School Information</a:t>
            </a:r>
          </a:p>
        </p:txBody>
      </p:sp>
      <p:sp>
        <p:nvSpPr>
          <p:cNvPr id="3" name="Content Placeholder 2">
            <a:extLst>
              <a:ext uri="{FF2B5EF4-FFF2-40B4-BE49-F238E27FC236}">
                <a16:creationId xmlns:a16="http://schemas.microsoft.com/office/drawing/2014/main" id="{F1CF301A-6510-F640-959F-9E1DAB31886C}"/>
              </a:ext>
            </a:extLst>
          </p:cNvPr>
          <p:cNvSpPr>
            <a:spLocks noGrp="1"/>
          </p:cNvSpPr>
          <p:nvPr>
            <p:ph idx="1"/>
          </p:nvPr>
        </p:nvSpPr>
        <p:spPr/>
        <p:txBody>
          <a:bodyPr/>
          <a:lstStyle/>
          <a:p>
            <a:r>
              <a:rPr lang="en-US" dirty="0"/>
              <a:t>Traffic</a:t>
            </a:r>
          </a:p>
          <a:p>
            <a:r>
              <a:rPr lang="en-US" dirty="0"/>
              <a:t>Visitors/Volunteers</a:t>
            </a:r>
          </a:p>
          <a:p>
            <a:r>
              <a:rPr lang="en-US" dirty="0"/>
              <a:t>Forms</a:t>
            </a:r>
          </a:p>
          <a:p>
            <a:r>
              <a:rPr lang="en-US" dirty="0"/>
              <a:t>Supplies</a:t>
            </a:r>
          </a:p>
          <a:p>
            <a:r>
              <a:rPr lang="en-US" dirty="0"/>
              <a:t>School Fees- $65 cover all school supplies</a:t>
            </a:r>
          </a:p>
          <a:p>
            <a:pPr marL="1828800" lvl="4" indent="0">
              <a:buNone/>
            </a:pPr>
            <a:r>
              <a:rPr lang="en-US" sz="2800" dirty="0"/>
              <a:t>  -possible extra cost for field trips</a:t>
            </a:r>
          </a:p>
        </p:txBody>
      </p:sp>
    </p:spTree>
    <p:extLst>
      <p:ext uri="{BB962C8B-B14F-4D97-AF65-F5344CB8AC3E}">
        <p14:creationId xmlns:p14="http://schemas.microsoft.com/office/powerpoint/2010/main" val="2979390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5578-9863-6F46-B8EA-6D3D0E1B7F55}"/>
              </a:ext>
            </a:extLst>
          </p:cNvPr>
          <p:cNvSpPr>
            <a:spLocks noGrp="1"/>
          </p:cNvSpPr>
          <p:nvPr>
            <p:ph type="title"/>
          </p:nvPr>
        </p:nvSpPr>
        <p:spPr/>
        <p:txBody>
          <a:bodyPr/>
          <a:lstStyle/>
          <a:p>
            <a:pPr algn="ctr"/>
            <a:r>
              <a:rPr lang="en-US" dirty="0">
                <a:solidFill>
                  <a:srgbClr val="00B0F0"/>
                </a:solidFill>
              </a:rPr>
              <a:t>Communication </a:t>
            </a:r>
          </a:p>
        </p:txBody>
      </p:sp>
      <p:sp>
        <p:nvSpPr>
          <p:cNvPr id="3" name="Content Placeholder 2">
            <a:extLst>
              <a:ext uri="{FF2B5EF4-FFF2-40B4-BE49-F238E27FC236}">
                <a16:creationId xmlns:a16="http://schemas.microsoft.com/office/drawing/2014/main" id="{3C6AEFB9-4A1D-3F40-9471-FC88F988DE65}"/>
              </a:ext>
            </a:extLst>
          </p:cNvPr>
          <p:cNvSpPr>
            <a:spLocks noGrp="1"/>
          </p:cNvSpPr>
          <p:nvPr>
            <p:ph idx="1"/>
          </p:nvPr>
        </p:nvSpPr>
        <p:spPr/>
        <p:txBody>
          <a:bodyPr/>
          <a:lstStyle/>
          <a:p>
            <a:endParaRPr lang="en-US" dirty="0"/>
          </a:p>
          <a:p>
            <a:r>
              <a:rPr lang="en-US" dirty="0"/>
              <a:t>School website </a:t>
            </a:r>
          </a:p>
          <a:p>
            <a:r>
              <a:rPr lang="en-US" dirty="0"/>
              <a:t>MS Teams -classroom</a:t>
            </a:r>
          </a:p>
          <a:p>
            <a:r>
              <a:rPr lang="en-US" dirty="0"/>
              <a:t>Emails/newsletters/school messenger</a:t>
            </a:r>
          </a:p>
          <a:p>
            <a:r>
              <a:rPr lang="en-US" dirty="0"/>
              <a:t>Absence-Safe arrival</a:t>
            </a:r>
          </a:p>
          <a:p>
            <a:r>
              <a:rPr lang="en-US" dirty="0"/>
              <a:t>PAC email </a:t>
            </a:r>
          </a:p>
          <a:p>
            <a:endParaRPr lang="en-US" dirty="0"/>
          </a:p>
        </p:txBody>
      </p:sp>
    </p:spTree>
    <p:extLst>
      <p:ext uri="{BB962C8B-B14F-4D97-AF65-F5344CB8AC3E}">
        <p14:creationId xmlns:p14="http://schemas.microsoft.com/office/powerpoint/2010/main" val="3237105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D2574-0B4D-A949-8538-0E1CDFE9DA9B}"/>
              </a:ext>
            </a:extLst>
          </p:cNvPr>
          <p:cNvSpPr>
            <a:spLocks noGrp="1"/>
          </p:cNvSpPr>
          <p:nvPr>
            <p:ph type="title"/>
          </p:nvPr>
        </p:nvSpPr>
        <p:spPr/>
        <p:txBody>
          <a:bodyPr/>
          <a:lstStyle/>
          <a:p>
            <a:pPr algn="ctr"/>
            <a:r>
              <a:rPr lang="en-US" dirty="0">
                <a:solidFill>
                  <a:srgbClr val="00B0F0"/>
                </a:solidFill>
              </a:rPr>
              <a:t>Getting Ready for Kindergarten</a:t>
            </a:r>
          </a:p>
        </p:txBody>
      </p:sp>
      <p:sp>
        <p:nvSpPr>
          <p:cNvPr id="3" name="Content Placeholder 2">
            <a:extLst>
              <a:ext uri="{FF2B5EF4-FFF2-40B4-BE49-F238E27FC236}">
                <a16:creationId xmlns:a16="http://schemas.microsoft.com/office/drawing/2014/main" id="{79F8D419-5CF4-FE42-9161-69BB65143C14}"/>
              </a:ext>
            </a:extLst>
          </p:cNvPr>
          <p:cNvSpPr>
            <a:spLocks noGrp="1"/>
          </p:cNvSpPr>
          <p:nvPr>
            <p:ph idx="1"/>
          </p:nvPr>
        </p:nvSpPr>
        <p:spPr/>
        <p:txBody>
          <a:bodyPr/>
          <a:lstStyle/>
          <a:p>
            <a:endParaRPr lang="en-US" dirty="0"/>
          </a:p>
          <a:p>
            <a:r>
              <a:rPr lang="en-US" dirty="0"/>
              <a:t>Routines</a:t>
            </a:r>
          </a:p>
          <a:p>
            <a:r>
              <a:rPr lang="en-US" dirty="0"/>
              <a:t>Provide opportunities for independence</a:t>
            </a:r>
          </a:p>
          <a:p>
            <a:r>
              <a:rPr lang="en-US" dirty="0"/>
              <a:t>Toileting, shoes, coats, </a:t>
            </a:r>
            <a:r>
              <a:rPr lang="en-US" dirty="0" err="1"/>
              <a:t>etc</a:t>
            </a:r>
            <a:endParaRPr lang="en-US" dirty="0"/>
          </a:p>
          <a:p>
            <a:r>
              <a:rPr lang="en-US" dirty="0"/>
              <a:t>Explore letters and numbers in your daily life</a:t>
            </a:r>
          </a:p>
          <a:p>
            <a:r>
              <a:rPr lang="en-US" dirty="0"/>
              <a:t>Bedtime routine, morning routine</a:t>
            </a:r>
          </a:p>
          <a:p>
            <a:r>
              <a:rPr lang="en-US" dirty="0"/>
              <a:t>Vision/hearing/dental screening done at the Kindergarten level</a:t>
            </a:r>
          </a:p>
        </p:txBody>
      </p:sp>
    </p:spTree>
    <p:extLst>
      <p:ext uri="{BB962C8B-B14F-4D97-AF65-F5344CB8AC3E}">
        <p14:creationId xmlns:p14="http://schemas.microsoft.com/office/powerpoint/2010/main" val="2709557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DCD206F-8E25-41D5-A034-240156C2E2A8}"/>
</file>

<file path=customXml/itemProps2.xml><?xml version="1.0" encoding="utf-8"?>
<ds:datastoreItem xmlns:ds="http://schemas.openxmlformats.org/officeDocument/2006/customXml" ds:itemID="{A1674EEE-C69D-46A3-B493-7080B277DE55}"/>
</file>

<file path=customXml/itemProps3.xml><?xml version="1.0" encoding="utf-8"?>
<ds:datastoreItem xmlns:ds="http://schemas.openxmlformats.org/officeDocument/2006/customXml" ds:itemID="{434CD856-3978-484A-B599-73B2B694A038}"/>
</file>

<file path=docProps/app.xml><?xml version="1.0" encoding="utf-8"?>
<Properties xmlns="http://schemas.openxmlformats.org/officeDocument/2006/extended-properties" xmlns:vt="http://schemas.openxmlformats.org/officeDocument/2006/docPropsVTypes">
  <Template>{E1DD98A5-9B2C-5944-B5B1-1BBCBA46BA3B}tf16401369</Template>
  <TotalTime>1575</TotalTime>
  <Words>1065</Words>
  <Application>Microsoft Macintosh PowerPoint</Application>
  <PresentationFormat>Widescreen</PresentationFormat>
  <Paragraphs>153</Paragraphs>
  <Slides>25</Slides>
  <Notes>1</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Calibri</vt:lpstr>
      <vt:lpstr>Calibri Light</vt:lpstr>
      <vt:lpstr>Helvetica</vt:lpstr>
      <vt:lpstr>Office Theme</vt:lpstr>
      <vt:lpstr>Document</vt:lpstr>
      <vt:lpstr>Welcome to Kindergarten </vt:lpstr>
      <vt:lpstr>Playground</vt:lpstr>
      <vt:lpstr>Code of Conduct</vt:lpstr>
      <vt:lpstr>           Together we are strong as a CEDAR</vt:lpstr>
      <vt:lpstr>     PBIS</vt:lpstr>
      <vt:lpstr>Student Belonging</vt:lpstr>
      <vt:lpstr>School Information</vt:lpstr>
      <vt:lpstr>Communication </vt:lpstr>
      <vt:lpstr>Getting Ready for Kindergarten</vt:lpstr>
      <vt:lpstr>Independence</vt:lpstr>
      <vt:lpstr>Peers</vt:lpstr>
      <vt:lpstr>With an adult</vt:lpstr>
      <vt:lpstr>Curriculum</vt:lpstr>
      <vt:lpstr>Student Placement</vt:lpstr>
      <vt:lpstr>Gradual Entry</vt:lpstr>
      <vt:lpstr>Supervision</vt:lpstr>
      <vt:lpstr>Hours</vt:lpstr>
      <vt:lpstr>Preparation</vt:lpstr>
      <vt:lpstr>CHEQ-Childhood Experiences Questionnaire</vt:lpstr>
      <vt:lpstr>The CHEQ Asks parents and caregivers about:</vt:lpstr>
      <vt:lpstr>The PAC</vt:lpstr>
      <vt:lpstr>PAC</vt:lpstr>
      <vt:lpstr>PowerPoint Presentation</vt:lpstr>
      <vt:lpstr>Where to find us:</vt:lpstr>
      <vt:lpstr>PAC Meetings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Orientation</dc:title>
  <dc:creator>Angela Meule</dc:creator>
  <cp:lastModifiedBy>Microsoft Office User</cp:lastModifiedBy>
  <cp:revision>12</cp:revision>
  <dcterms:created xsi:type="dcterms:W3CDTF">2023-05-02T17:59:58Z</dcterms:created>
  <dcterms:modified xsi:type="dcterms:W3CDTF">2024-05-23T20:48:13Z</dcterms:modified>
</cp:coreProperties>
</file>